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94" r:id="rId4"/>
    <p:sldId id="295" r:id="rId5"/>
    <p:sldId id="298" r:id="rId6"/>
    <p:sldId id="297" r:id="rId7"/>
    <p:sldId id="296" r:id="rId8"/>
    <p:sldId id="299" r:id="rId9"/>
    <p:sldId id="300" r:id="rId10"/>
    <p:sldId id="301" r:id="rId11"/>
    <p:sldId id="302" r:id="rId12"/>
    <p:sldId id="259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F1D"/>
    <a:srgbClr val="7B4291"/>
    <a:srgbClr val="6CB647"/>
    <a:srgbClr val="EA5F1E"/>
    <a:srgbClr val="7D4292"/>
    <a:srgbClr val="6BB646"/>
    <a:srgbClr val="7D4293"/>
    <a:srgbClr val="FCC41E"/>
    <a:srgbClr val="FDC41B"/>
    <a:srgbClr val="ECC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F7CF2-6733-4E28-8804-4ADF59115074}" v="6" dt="2023-01-10T15:27:52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86380" autoAdjust="0"/>
  </p:normalViewPr>
  <p:slideViewPr>
    <p:cSldViewPr snapToGrid="0" snapToObjects="1">
      <p:cViewPr varScale="1">
        <p:scale>
          <a:sx n="102" d="100"/>
          <a:sy n="102" d="100"/>
        </p:scale>
        <p:origin x="960" y="96"/>
      </p:cViewPr>
      <p:guideLst>
        <p:guide orient="horz" pos="1620"/>
        <p:guide pos="2880"/>
      </p:guideLst>
    </p:cSldViewPr>
  </p:slideViewPr>
  <p:outlineViewPr>
    <p:cViewPr>
      <p:scale>
        <a:sx n="35" d="100"/>
        <a:sy n="3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96982-8B43-BA44-8450-9874D3EA7658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FFC22-1EA3-E347-9CD3-7CB7F5286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9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77A34-35B8-C04A-96EB-0E9D9C3F5A6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47137-8D0D-7944-B2EB-97ECB774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2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7137-8D0D-7944-B2EB-97ECB774EB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4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47137-8D0D-7944-B2EB-97ECB774EB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6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-697564"/>
            <a:ext cx="8229600" cy="42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10693"/>
      </p:ext>
    </p:extLst>
  </p:cSld>
  <p:clrMapOvr>
    <a:masterClrMapping/>
  </p:clrMapOvr>
  <p:transition spd="slow" advClick="0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697564"/>
            <a:ext cx="8229600" cy="4286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6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1000">
    <p:fade/>
  </p:transition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gi.org.uk/professional-development/competency-framewor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714737" y="1317015"/>
            <a:ext cx="3206049" cy="3206049"/>
          </a:xfrm>
          <a:prstGeom prst="ellipse">
            <a:avLst/>
          </a:prstGeom>
          <a:solidFill>
            <a:srgbClr val="6BB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720F7-31AF-024C-82A3-9961D506B8DD}"/>
              </a:ext>
            </a:extLst>
          </p:cNvPr>
          <p:cNvSpPr txBox="1"/>
          <p:nvPr/>
        </p:nvSpPr>
        <p:spPr>
          <a:xfrm>
            <a:off x="363480" y="1950544"/>
            <a:ext cx="62115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Future of the SGA</a:t>
            </a:r>
          </a:p>
          <a:p>
            <a:r>
              <a:rPr lang="en-US" sz="2000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Craig Beeston, SGA </a:t>
            </a:r>
            <a:r>
              <a:rPr lang="en-US" sz="2000" dirty="0" err="1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Manager</a:t>
            </a:r>
          </a:p>
          <a:p>
            <a:endParaRPr lang="en-US" sz="1600" dirty="0">
              <a:solidFill>
                <a:srgbClr val="E95F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SGA Annual Conference – Cascading Good Governance</a:t>
            </a:r>
          </a:p>
          <a:p>
            <a:r>
              <a:rPr lang="en-US" sz="1600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November 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2EA488-DA86-CA41-94AE-B5420A26789A}"/>
              </a:ext>
            </a:extLst>
          </p:cNvPr>
          <p:cNvSpPr txBox="1"/>
          <p:nvPr/>
        </p:nvSpPr>
        <p:spPr>
          <a:xfrm>
            <a:off x="381108" y="4056300"/>
            <a:ext cx="1265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partnership with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4" y="362836"/>
            <a:ext cx="2828550" cy="5775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317762" y="-39026"/>
            <a:ext cx="3283218" cy="3283218"/>
          </a:xfrm>
          <a:prstGeom prst="ellipse">
            <a:avLst/>
          </a:prstGeom>
          <a:solidFill>
            <a:srgbClr val="E95F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581145" y="2778168"/>
            <a:ext cx="3301295" cy="3301295"/>
          </a:xfrm>
          <a:prstGeom prst="ellipse">
            <a:avLst/>
          </a:prstGeom>
          <a:solidFill>
            <a:srgbClr val="7D42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0" y="4316200"/>
            <a:ext cx="1284726" cy="522519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945D01-4F2F-6EA7-0A1C-907A3B4DA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194" y="4250312"/>
            <a:ext cx="126492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29689"/>
      </p:ext>
    </p:extLst>
  </p:cSld>
  <p:clrMapOvr>
    <a:masterClrMapping/>
  </p:clrMapOvr>
  <p:transition spd="slow" advClick="0" advTm="1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331D9F-0517-6148-AA75-8EA1F0476CD5}"/>
              </a:ext>
            </a:extLst>
          </p:cNvPr>
          <p:cNvSpPr txBox="1"/>
          <p:nvPr/>
        </p:nvSpPr>
        <p:spPr>
          <a:xfrm>
            <a:off x="366774" y="180012"/>
            <a:ext cx="8383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A5F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</a:t>
            </a:r>
            <a:r>
              <a:rPr lang="en-US" sz="26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offering – Mentoring scheme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4C5A4-EA20-3346-84D1-FF8EFB99F1DA}"/>
              </a:ext>
            </a:extLst>
          </p:cNvPr>
          <p:cNvSpPr txBox="1"/>
          <p:nvPr/>
        </p:nvSpPr>
        <p:spPr>
          <a:xfrm>
            <a:off x="366774" y="1538164"/>
            <a:ext cx="8383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Peer-to-peer scheme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response to feedback from SGA community and key stakeholders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Competency Framework used to identify areas for development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look to create a fresh, contemporary scheme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 in 2022-23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40452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E578E3-223F-7EE3-989E-9AA8A2C7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289" y="3911413"/>
            <a:ext cx="1052075" cy="10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51913"/>
      </p:ext>
    </p:extLst>
  </p:cSld>
  <p:clrMapOvr>
    <a:masterClrMapping/>
  </p:clrMapOvr>
  <p:transition spd="slow" advClick="0" advTm="1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331D9F-0517-6148-AA75-8EA1F0476CD5}"/>
              </a:ext>
            </a:extLst>
          </p:cNvPr>
          <p:cNvSpPr txBox="1"/>
          <p:nvPr/>
        </p:nvSpPr>
        <p:spPr>
          <a:xfrm>
            <a:off x="366774" y="180012"/>
            <a:ext cx="8383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A5F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Calls to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4C5A4-EA20-3346-84D1-FF8EFB99F1DA}"/>
              </a:ext>
            </a:extLst>
          </p:cNvPr>
          <p:cNvSpPr txBox="1"/>
          <p:nvPr/>
        </p:nvSpPr>
        <p:spPr>
          <a:xfrm>
            <a:off x="366774" y="1538164"/>
            <a:ext cx="8383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Spread the word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Encourage colleagues to register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involved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40452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E578E3-223F-7EE3-989E-9AA8A2C7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289" y="3911413"/>
            <a:ext cx="1052075" cy="10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42369"/>
      </p:ext>
    </p:extLst>
  </p:cSld>
  <p:clrMapOvr>
    <a:masterClrMapping/>
  </p:clrMapOvr>
  <p:transition spd="slow" advClick="0" advTm="1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078153" y="1317015"/>
            <a:ext cx="3206049" cy="3206049"/>
          </a:xfrm>
          <a:prstGeom prst="ellipse">
            <a:avLst/>
          </a:prstGeom>
          <a:solidFill>
            <a:srgbClr val="6BB6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720F7-31AF-024C-82A3-9961D506B8DD}"/>
              </a:ext>
            </a:extLst>
          </p:cNvPr>
          <p:cNvSpPr txBox="1"/>
          <p:nvPr/>
        </p:nvSpPr>
        <p:spPr>
          <a:xfrm>
            <a:off x="363480" y="1950544"/>
            <a:ext cx="62115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endParaRPr lang="en-US" sz="2700" dirty="0">
              <a:solidFill>
                <a:srgbClr val="E95F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dirty="0">
                <a:solidFill>
                  <a:srgbClr val="E95F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www.sportsgovernanceacademy.org</a:t>
            </a:r>
          </a:p>
          <a:p>
            <a:endParaRPr lang="en-US" sz="2200" dirty="0">
              <a:solidFill>
                <a:srgbClr val="E95F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2EA488-DA86-CA41-94AE-B5420A26789A}"/>
              </a:ext>
            </a:extLst>
          </p:cNvPr>
          <p:cNvSpPr txBox="1"/>
          <p:nvPr/>
        </p:nvSpPr>
        <p:spPr>
          <a:xfrm>
            <a:off x="381108" y="4056300"/>
            <a:ext cx="1265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partnership with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4" y="362836"/>
            <a:ext cx="2828550" cy="5775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317762" y="-39026"/>
            <a:ext cx="3283218" cy="3283218"/>
          </a:xfrm>
          <a:prstGeom prst="ellipse">
            <a:avLst/>
          </a:prstGeom>
          <a:solidFill>
            <a:srgbClr val="E95F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581145" y="2778168"/>
            <a:ext cx="3301295" cy="3301295"/>
          </a:xfrm>
          <a:prstGeom prst="ellipse">
            <a:avLst/>
          </a:prstGeom>
          <a:solidFill>
            <a:srgbClr val="7D42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0" y="4316200"/>
            <a:ext cx="1284726" cy="522519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352F47-9AE2-C4A6-9183-DBE102D77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928" y="4179410"/>
            <a:ext cx="126492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45441"/>
      </p:ext>
    </p:extLst>
  </p:cSld>
  <p:clrMapOvr>
    <a:masterClrMapping/>
  </p:clrMapOvr>
  <p:transition spd="slow" advClick="0" advTm="1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331D9F-0517-6148-AA75-8EA1F0476CD5}"/>
              </a:ext>
            </a:extLst>
          </p:cNvPr>
          <p:cNvSpPr txBox="1"/>
          <p:nvPr/>
        </p:nvSpPr>
        <p:spPr>
          <a:xfrm>
            <a:off x="366774" y="180012"/>
            <a:ext cx="8383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SGA extension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4C5A4-EA20-3346-84D1-FF8EFB99F1DA}"/>
              </a:ext>
            </a:extLst>
          </p:cNvPr>
          <p:cNvSpPr txBox="1"/>
          <p:nvPr/>
        </p:nvSpPr>
        <p:spPr>
          <a:xfrm>
            <a:off x="366774" y="1538164"/>
            <a:ext cx="8383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Chartered Governance Institute has agreed with Sport England and the Sports Councils to deliver the SGA until 2027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build on the foundations laid so far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SGA will be extended geographically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Exciting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elements will be added to the Academy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40452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E578E3-223F-7EE3-989E-9AA8A2C7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289" y="3911413"/>
            <a:ext cx="1052075" cy="10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40527"/>
      </p:ext>
    </p:extLst>
  </p:cSld>
  <p:clrMapOvr>
    <a:masterClrMapping/>
  </p:clrMapOvr>
  <p:transition spd="slow" advClick="0" advTm="1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331D9F-0517-6148-AA75-8EA1F0476CD5}"/>
              </a:ext>
            </a:extLst>
          </p:cNvPr>
          <p:cNvSpPr txBox="1"/>
          <p:nvPr/>
        </p:nvSpPr>
        <p:spPr>
          <a:xfrm>
            <a:off x="366774" y="180012"/>
            <a:ext cx="8383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SGA and the Sports Councils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40452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E578E3-223F-7EE3-989E-9AA8A2C7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7" y="1895651"/>
            <a:ext cx="2693718" cy="2693718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1385B0-0DCD-517A-7412-92ED3FDC1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152" y="1421567"/>
            <a:ext cx="2407907" cy="97933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7C247C6-91FC-70A6-5221-37342FE3E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59" y="2637454"/>
            <a:ext cx="1704566" cy="708754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A188373-349E-E570-AB58-EF4D1A2EE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742" y="3897294"/>
            <a:ext cx="2145071" cy="1033353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DAFB399F-0D60-D629-779C-38614A114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033" y="3445330"/>
            <a:ext cx="2402089" cy="169817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E4F156A-F26E-0201-5A11-AF4837D24B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3662" y="2284881"/>
            <a:ext cx="1323937" cy="1369292"/>
          </a:xfrm>
          <a:prstGeom prst="rect">
            <a:avLst/>
          </a:prstGeom>
        </p:spPr>
      </p:pic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id="{1F623847-7549-8AF3-3CDC-3B0EF27AB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940" y="1569654"/>
            <a:ext cx="2352673" cy="5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86137"/>
      </p:ext>
    </p:extLst>
  </p:cSld>
  <p:clrMapOvr>
    <a:masterClrMapping/>
  </p:clrMapOvr>
  <p:transition spd="slow" advClick="0" advTm="1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331D9F-0517-6148-AA75-8EA1F0476CD5}"/>
              </a:ext>
            </a:extLst>
          </p:cNvPr>
          <p:cNvSpPr txBox="1"/>
          <p:nvPr/>
        </p:nvSpPr>
        <p:spPr>
          <a:xfrm>
            <a:off x="366774" y="180012"/>
            <a:ext cx="8383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Powered by the sector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4C5A4-EA20-3346-84D1-FF8EFB99F1DA}"/>
              </a:ext>
            </a:extLst>
          </p:cNvPr>
          <p:cNvSpPr txBox="1"/>
          <p:nvPr/>
        </p:nvSpPr>
        <p:spPr>
          <a:xfrm>
            <a:off x="366774" y="1538164"/>
            <a:ext cx="838355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Listening to the SGA community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closely with the Sports Councils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in partnership with other providers of governance support in the sector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content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signpost users to the best resources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the go-to hub for governance support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40452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E578E3-223F-7EE3-989E-9AA8A2C7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289" y="3911413"/>
            <a:ext cx="1052075" cy="10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11463"/>
      </p:ext>
    </p:extLst>
  </p:cSld>
  <p:clrMapOvr>
    <a:masterClrMapping/>
  </p:clrMapOvr>
  <p:transition spd="slow" advClick="0" advTm="1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331D9F-0517-6148-AA75-8EA1F0476CD5}"/>
              </a:ext>
            </a:extLst>
          </p:cNvPr>
          <p:cNvSpPr txBox="1"/>
          <p:nvPr/>
        </p:nvSpPr>
        <p:spPr>
          <a:xfrm>
            <a:off x="366774" y="180012"/>
            <a:ext cx="8383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outcomes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4C5A4-EA20-3346-84D1-FF8EFB99F1DA}"/>
              </a:ext>
            </a:extLst>
          </p:cNvPr>
          <p:cNvSpPr txBox="1"/>
          <p:nvPr/>
        </p:nvSpPr>
        <p:spPr>
          <a:xfrm>
            <a:off x="366774" y="1538164"/>
            <a:ext cx="8383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Demystify governance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culture of good governance that goes beyond compliance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Pathways of continuous learning and professional development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confidence in and recognition of the expertise, experience and occupational competence of those working in governance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Gateways for cross-sector engagement and learning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40452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E578E3-223F-7EE3-989E-9AA8A2C7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289" y="3911413"/>
            <a:ext cx="1052075" cy="10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77247"/>
      </p:ext>
    </p:extLst>
  </p:cSld>
  <p:clrMapOvr>
    <a:masterClrMapping/>
  </p:clrMapOvr>
  <p:transition spd="slow" advClick="0" advTm="1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331D9F-0517-6148-AA75-8EA1F0476CD5}"/>
              </a:ext>
            </a:extLst>
          </p:cNvPr>
          <p:cNvSpPr txBox="1"/>
          <p:nvPr/>
        </p:nvSpPr>
        <p:spPr>
          <a:xfrm>
            <a:off x="366774" y="169963"/>
            <a:ext cx="8383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SGA offering		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4C5A4-EA20-3346-84D1-FF8EFB99F1DA}"/>
              </a:ext>
            </a:extLst>
          </p:cNvPr>
          <p:cNvSpPr txBox="1"/>
          <p:nvPr/>
        </p:nvSpPr>
        <p:spPr>
          <a:xfrm>
            <a:off x="366775" y="2289280"/>
            <a:ext cx="7329426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base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Blogs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Newsletters &amp; updates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Webinars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Essays in sports governance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Networking events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conference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development training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40452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E578E3-223F-7EE3-989E-9AA8A2C7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289" y="3911413"/>
            <a:ext cx="1052075" cy="1052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9E7D63-225A-5B25-0C39-43FBB6FE4EBA}"/>
              </a:ext>
            </a:extLst>
          </p:cNvPr>
          <p:cNvSpPr txBox="1"/>
          <p:nvPr/>
        </p:nvSpPr>
        <p:spPr>
          <a:xfrm>
            <a:off x="366774" y="1631008"/>
            <a:ext cx="45828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Will continue to provide:</a:t>
            </a:r>
          </a:p>
        </p:txBody>
      </p:sp>
    </p:spTree>
    <p:extLst>
      <p:ext uri="{BB962C8B-B14F-4D97-AF65-F5344CB8AC3E}">
        <p14:creationId xmlns:p14="http://schemas.microsoft.com/office/powerpoint/2010/main" val="3172650223"/>
      </p:ext>
    </p:extLst>
  </p:cSld>
  <p:clrMapOvr>
    <a:masterClrMapping/>
  </p:clrMapOvr>
  <p:transition spd="slow" advClick="0" advTm="1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331D9F-0517-6148-AA75-8EA1F0476CD5}"/>
              </a:ext>
            </a:extLst>
          </p:cNvPr>
          <p:cNvSpPr txBox="1"/>
          <p:nvPr/>
        </p:nvSpPr>
        <p:spPr>
          <a:xfrm>
            <a:off x="366774" y="180012"/>
            <a:ext cx="8383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A5F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</a:t>
            </a:r>
            <a:r>
              <a:rPr lang="en-US" sz="2600" b="1" dirty="0">
                <a:solidFill>
                  <a:srgbClr val="EA5F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offering - Certification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4C5A4-EA20-3346-84D1-FF8EFB99F1DA}"/>
              </a:ext>
            </a:extLst>
          </p:cNvPr>
          <p:cNvSpPr txBox="1"/>
          <p:nvPr/>
        </p:nvSpPr>
        <p:spPr>
          <a:xfrm>
            <a:off x="366774" y="1538164"/>
            <a:ext cx="838355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CGIUKI’s Level 4 Certificate in Sports Governance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re-developed 2022-23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updated for flexible delivery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of 4 standalone modules, or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course leading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certification</a:t>
            </a:r>
          </a:p>
          <a:p>
            <a:pPr marL="342900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to be mapped to CGIUKI’s revised Competency Framework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40452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2CE578E3-223F-7EE3-989E-9AA8A2C7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289" y="3911413"/>
            <a:ext cx="1052075" cy="10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65866"/>
      </p:ext>
    </p:extLst>
  </p:cSld>
  <p:clrMapOvr>
    <a:masterClrMapping/>
  </p:clrMapOvr>
  <p:transition spd="slow" advClick="0" advTm="1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B1EBEA-957F-841E-DB4A-42E0FA1B2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600" y="1755744"/>
            <a:ext cx="3513753" cy="3266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331D9F-0517-6148-AA75-8EA1F0476CD5}"/>
              </a:ext>
            </a:extLst>
          </p:cNvPr>
          <p:cNvSpPr txBox="1"/>
          <p:nvPr/>
        </p:nvSpPr>
        <p:spPr>
          <a:xfrm>
            <a:off x="366774" y="180012"/>
            <a:ext cx="8383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A5F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Competency Framework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4C5A4-EA20-3346-84D1-FF8EFB99F1DA}"/>
              </a:ext>
            </a:extLst>
          </p:cNvPr>
          <p:cNvSpPr txBox="1"/>
          <p:nvPr/>
        </p:nvSpPr>
        <p:spPr>
          <a:xfrm>
            <a:off x="366774" y="1538164"/>
            <a:ext cx="83835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professional competencies, divided into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CB6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Values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7B42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E95F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342900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Assessed at 4 proficiency levels: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Entry, 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Emerging, 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Established, &amp; 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Expert</a:t>
            </a:r>
          </a:p>
          <a:p>
            <a:pPr>
              <a:spcAft>
                <a:spcPts val="600"/>
              </a:spcAft>
              <a:buClr>
                <a:srgbClr val="7C4292"/>
              </a:buClr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95F1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40452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157074"/>
      </p:ext>
    </p:extLst>
  </p:cSld>
  <p:clrMapOvr>
    <a:masterClrMapping/>
  </p:clrMapOvr>
  <p:transition spd="slow" advClick="0" advTm="1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331D9F-0517-6148-AA75-8EA1F0476CD5}"/>
              </a:ext>
            </a:extLst>
          </p:cNvPr>
          <p:cNvSpPr txBox="1"/>
          <p:nvPr/>
        </p:nvSpPr>
        <p:spPr>
          <a:xfrm>
            <a:off x="366774" y="180012"/>
            <a:ext cx="83835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EA5F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EA5F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Competency Framework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4C5A4-EA20-3346-84D1-FF8EFB99F1DA}"/>
              </a:ext>
            </a:extLst>
          </p:cNvPr>
          <p:cNvSpPr txBox="1"/>
          <p:nvPr/>
        </p:nvSpPr>
        <p:spPr>
          <a:xfrm>
            <a:off x="366774" y="1538164"/>
            <a:ext cx="591428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C429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be used to help with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a career path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Transitioning into governance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own training and development pathway</a:t>
            </a:r>
          </a:p>
          <a:p>
            <a:pPr marL="800100" lvl="1" indent="-342900">
              <a:spcAft>
                <a:spcPts val="600"/>
              </a:spcAft>
              <a:buClr>
                <a:srgbClr val="7C4292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Recru</a:t>
            </a:r>
            <a:r>
              <a:rPr lang="en-GB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itment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succession planning and staff development </a:t>
            </a:r>
          </a:p>
          <a:p>
            <a:pPr lvl="1">
              <a:spcAft>
                <a:spcPts val="600"/>
              </a:spcAft>
              <a:buClr>
                <a:srgbClr val="7C4292"/>
              </a:buClr>
              <a:defRPr/>
            </a:pP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lvl="1">
              <a:spcAft>
                <a:spcPts val="600"/>
              </a:spcAft>
              <a:buClr>
                <a:srgbClr val="7C4292"/>
              </a:buCl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https://www.cgi.org.uk/professional-development/competency-framework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240452"/>
            <a:ext cx="9144000" cy="0"/>
          </a:xfrm>
          <a:prstGeom prst="line">
            <a:avLst/>
          </a:prstGeom>
          <a:ln w="28575">
            <a:solidFill>
              <a:srgbClr val="6CB6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807666"/>
      </p:ext>
    </p:extLst>
  </p:cSld>
  <p:clrMapOvr>
    <a:masterClrMapping/>
  </p:clrMapOvr>
  <p:transition spd="slow" advClick="0" advTm="10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On-screen Show (16:9)</PresentationFormat>
  <Paragraphs>94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2023-01-10T15:27:52Z</dcterms:created>
  <dcterms:modified xsi:type="dcterms:W3CDTF">2023-01-10T15:28:00Z</dcterms:modified>
</cp:coreProperties>
</file>