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337" r:id="rId3"/>
    <p:sldId id="292" r:id="rId4"/>
    <p:sldId id="316" r:id="rId5"/>
    <p:sldId id="351" r:id="rId6"/>
    <p:sldId id="353" r:id="rId7"/>
    <p:sldId id="352" r:id="rId8"/>
    <p:sldId id="350" r:id="rId9"/>
    <p:sldId id="286" r:id="rId10"/>
    <p:sldId id="313" r:id="rId11"/>
    <p:sldId id="314" r:id="rId12"/>
    <p:sldId id="287" r:id="rId13"/>
    <p:sldId id="348" r:id="rId14"/>
    <p:sldId id="288" r:id="rId15"/>
    <p:sldId id="269" r:id="rId16"/>
    <p:sldId id="276" r:id="rId17"/>
    <p:sldId id="310" r:id="rId18"/>
    <p:sldId id="344" r:id="rId19"/>
    <p:sldId id="321" r:id="rId20"/>
    <p:sldId id="289" r:id="rId21"/>
    <p:sldId id="349" r:id="rId22"/>
    <p:sldId id="346" r:id="rId23"/>
    <p:sldId id="277" r:id="rId24"/>
    <p:sldId id="347" r:id="rId25"/>
    <p:sldId id="338" r:id="rId26"/>
    <p:sldId id="324" r:id="rId27"/>
    <p:sldId id="279" r:id="rId28"/>
    <p:sldId id="343" r:id="rId29"/>
    <p:sldId id="339" r:id="rId30"/>
    <p:sldId id="340" r:id="rId31"/>
    <p:sldId id="275" r:id="rId32"/>
    <p:sldId id="341" r:id="rId33"/>
    <p:sldId id="308" r:id="rId34"/>
    <p:sldId id="318" r:id="rId35"/>
    <p:sldId id="342" r:id="rId36"/>
    <p:sldId id="260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350"/>
    <a:srgbClr val="73FEFF"/>
    <a:srgbClr val="0432FF"/>
    <a:srgbClr val="D883FF"/>
    <a:srgbClr val="73FB79"/>
    <a:srgbClr val="008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382" autoAdjust="0"/>
    <p:restoredTop sz="94628"/>
  </p:normalViewPr>
  <p:slideViewPr>
    <p:cSldViewPr snapToGrid="0" snapToObjects="1">
      <p:cViewPr>
        <p:scale>
          <a:sx n="192" d="100"/>
          <a:sy n="192" d="100"/>
        </p:scale>
        <p:origin x="792" y="101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46" d="100"/>
          <a:sy n="146" d="100"/>
        </p:scale>
        <p:origin x="1800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21A3-26B4-1D47-B7A6-15752744E7B7}" type="doc">
      <dgm:prSet loTypeId="urn:microsoft.com/office/officeart/2005/8/layout/vList2" loCatId="list" qsTypeId="urn:microsoft.com/office/officeart/2005/8/quickstyle/3d5" qsCatId="3D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1355CF27-A16D-C648-B365-1B278DEBC197}">
      <dgm:prSet/>
      <dgm:spPr/>
      <dgm:t>
        <a:bodyPr/>
        <a:lstStyle/>
        <a:p>
          <a:pPr algn="ctr"/>
          <a:r>
            <a:rPr lang="en-GB" i="1" u="sng" dirty="0"/>
            <a:t>LEADER AS COACH</a:t>
          </a:r>
          <a:endParaRPr lang="en-GB" u="sng" dirty="0"/>
        </a:p>
      </dgm:t>
    </dgm:pt>
    <dgm:pt modelId="{CFE608E9-D1DE-4C4F-9CA0-9611F4DAE264}" type="parTrans" cxnId="{562F8EBD-104D-1541-80EC-0AD5CAB4EBD7}">
      <dgm:prSet/>
      <dgm:spPr/>
      <dgm:t>
        <a:bodyPr/>
        <a:lstStyle/>
        <a:p>
          <a:pPr algn="ctr"/>
          <a:endParaRPr lang="en-GB" u="sng"/>
        </a:p>
      </dgm:t>
    </dgm:pt>
    <dgm:pt modelId="{63F0B576-018C-E44B-BDB4-71DBDCEDA612}" type="sibTrans" cxnId="{562F8EBD-104D-1541-80EC-0AD5CAB4EBD7}">
      <dgm:prSet/>
      <dgm:spPr/>
      <dgm:t>
        <a:bodyPr/>
        <a:lstStyle/>
        <a:p>
          <a:pPr algn="ctr"/>
          <a:endParaRPr lang="en-GB" u="sng"/>
        </a:p>
      </dgm:t>
    </dgm:pt>
    <dgm:pt modelId="{27DCA3F5-93BF-7C43-AAAA-85AEC39C3D19}" type="pres">
      <dgm:prSet presAssocID="{AA6921A3-26B4-1D47-B7A6-15752744E7B7}" presName="linear" presStyleCnt="0">
        <dgm:presLayoutVars>
          <dgm:animLvl val="lvl"/>
          <dgm:resizeHandles val="exact"/>
        </dgm:presLayoutVars>
      </dgm:prSet>
      <dgm:spPr/>
    </dgm:pt>
    <dgm:pt modelId="{F5D4FB6F-3CA5-584A-9758-5B878B28F7FA}" type="pres">
      <dgm:prSet presAssocID="{1355CF27-A16D-C648-B365-1B278DEBC197}" presName="parentText" presStyleLbl="node1" presStyleIdx="0" presStyleCnt="1" custLinFactNeighborX="7028" custLinFactNeighborY="-3281">
        <dgm:presLayoutVars>
          <dgm:chMax val="0"/>
          <dgm:bulletEnabled val="1"/>
        </dgm:presLayoutVars>
      </dgm:prSet>
      <dgm:spPr/>
    </dgm:pt>
  </dgm:ptLst>
  <dgm:cxnLst>
    <dgm:cxn modelId="{49928810-DD64-C74C-9888-CB3DE2C853C2}" type="presOf" srcId="{AA6921A3-26B4-1D47-B7A6-15752744E7B7}" destId="{27DCA3F5-93BF-7C43-AAAA-85AEC39C3D19}" srcOrd="0" destOrd="0" presId="urn:microsoft.com/office/officeart/2005/8/layout/vList2"/>
    <dgm:cxn modelId="{E46EA01A-6182-1D4B-8A5F-5C9B132C14CE}" type="presOf" srcId="{1355CF27-A16D-C648-B365-1B278DEBC197}" destId="{F5D4FB6F-3CA5-584A-9758-5B878B28F7FA}" srcOrd="0" destOrd="0" presId="urn:microsoft.com/office/officeart/2005/8/layout/vList2"/>
    <dgm:cxn modelId="{562F8EBD-104D-1541-80EC-0AD5CAB4EBD7}" srcId="{AA6921A3-26B4-1D47-B7A6-15752744E7B7}" destId="{1355CF27-A16D-C648-B365-1B278DEBC197}" srcOrd="0" destOrd="0" parTransId="{CFE608E9-D1DE-4C4F-9CA0-9611F4DAE264}" sibTransId="{63F0B576-018C-E44B-BDB4-71DBDCEDA612}"/>
    <dgm:cxn modelId="{089957D1-CDAE-6E45-9BCB-E35ECE95AA47}" type="presParOf" srcId="{27DCA3F5-93BF-7C43-AAAA-85AEC39C3D19}" destId="{F5D4FB6F-3CA5-584A-9758-5B878B28F7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4FB6F-3CA5-584A-9758-5B878B28F7FA}">
      <dsp:nvSpPr>
        <dsp:cNvPr id="0" name=""/>
        <dsp:cNvSpPr/>
      </dsp:nvSpPr>
      <dsp:spPr>
        <a:xfrm>
          <a:off x="0" y="0"/>
          <a:ext cx="2343323" cy="926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i="1" u="sng" kern="1200" dirty="0"/>
            <a:t>LEADER AS COACH</a:t>
          </a:r>
          <a:endParaRPr lang="en-GB" sz="2400" u="sng" kern="1200" dirty="0"/>
        </a:p>
      </dsp:txBody>
      <dsp:txXfrm>
        <a:off x="45235" y="45235"/>
        <a:ext cx="2252853" cy="836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7C37F-70CA-DA4B-9BF7-D3284F004EB6}" type="datetimeFigureOut">
              <a:rPr lang="en-US" smtClean="0"/>
              <a:t>11/10/22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85354-1BB5-0D49-8EAE-C2125EAED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09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42CF7-4494-5444-8EB2-863ADDF095A2}" type="datetimeFigureOut">
              <a:rPr lang="en-US" smtClean="0"/>
              <a:t>11/10/22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61"/>
            <a:ext cx="5486400" cy="36004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7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7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72AED-C492-9648-921C-EEDF75C3F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8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95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17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79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99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53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31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67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82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21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28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83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62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64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39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47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09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47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91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21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953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6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458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628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72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047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70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19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1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2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2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01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12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29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0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72AED-C492-9648-921C-EEDF75C3F1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9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paulatki/Desktop/2015%20LU%20Logos/PRINT/LU/png/For%20use%20on%20A4/LU_A4_WHITE.pn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paulatki/Desktop/2015%20LU%20Logos/PRINT/LU/png/For%20use%20on%20A4/LU_A4_WHITE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Mod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57" y="2293274"/>
            <a:ext cx="8277728" cy="1355650"/>
          </a:xfrm>
        </p:spPr>
        <p:txBody>
          <a:bodyPr anchor="t"/>
          <a:lstStyle>
            <a:lvl1pPr algn="l">
              <a:lnSpc>
                <a:spcPct val="8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157" y="1502228"/>
            <a:ext cx="8277728" cy="791046"/>
          </a:xfrm>
        </p:spPr>
        <p:txBody>
          <a:bodyPr anchor="b">
            <a:normAutofit/>
          </a:bodyPr>
          <a:lstStyle>
            <a:lvl1pPr marL="0" indent="0" algn="l">
              <a:lnSpc>
                <a:spcPct val="80000"/>
              </a:lnSpc>
              <a:buNone/>
              <a:defRPr sz="1800" spc="0">
                <a:solidFill>
                  <a:schemeClr val="bg2"/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54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489119"/>
            <a:ext cx="7772400" cy="271898"/>
          </a:xfr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spc="0" baseline="0">
                <a:solidFill>
                  <a:schemeClr val="bg2"/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Inspiring Winners since 1909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22313" y="1126910"/>
            <a:ext cx="7772400" cy="1714832"/>
          </a:xfrm>
        </p:spPr>
        <p:txBody>
          <a:bodyPr anchor="t">
            <a:noAutofit/>
          </a:bodyPr>
          <a:lstStyle>
            <a:lvl1pPr marL="0" indent="0" algn="ctr">
              <a:lnSpc>
                <a:spcPct val="80000"/>
              </a:lnSpc>
              <a:buNone/>
              <a:defRPr sz="3600" b="1" spc="0" baseline="0">
                <a:solidFill>
                  <a:schemeClr val="bg2"/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Thank you!</a:t>
            </a:r>
          </a:p>
        </p:txBody>
      </p:sp>
      <p:pic>
        <p:nvPicPr>
          <p:cNvPr id="8" name="LU_A4_WHITE.png" descr="/Users/paulatki/Desktop/2015 LU Logos/PRINT/LU/png/For use on A4/LU_A4_WHITE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45" y="3635230"/>
            <a:ext cx="2737110" cy="9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2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3"/>
            <a:ext cx="8229600" cy="609600"/>
          </a:xfrm>
          <a:ln>
            <a:noFill/>
          </a:ln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403"/>
            <a:ext cx="8229600" cy="3792956"/>
          </a:xfrm>
        </p:spPr>
        <p:txBody>
          <a:bodyPr/>
          <a:lstStyle>
            <a:lvl1pPr marL="342896" indent="-342896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43" indent="-285747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2988" indent="-228597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184" indent="-228597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379" indent="-228597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8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3"/>
            <a:ext cx="8229600" cy="609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296403"/>
            <a:ext cx="5766197" cy="3789948"/>
          </a:xfrm>
        </p:spPr>
        <p:txBody>
          <a:bodyPr/>
          <a:lstStyle>
            <a:lvl1pPr marL="342896" indent="-342896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43" indent="-285747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2988" indent="-228597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184" indent="-228597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379" indent="-228597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301643" y="1296403"/>
            <a:ext cx="2385159" cy="191779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301643" y="3272880"/>
            <a:ext cx="2385159" cy="181347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2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3"/>
            <a:ext cx="8229600" cy="609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6403"/>
            <a:ext cx="4038600" cy="3789948"/>
          </a:xfrm>
        </p:spPr>
        <p:txBody>
          <a:bodyPr/>
          <a:lstStyle>
            <a:lvl1pPr marL="342896" indent="-342896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43" indent="-285747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2988" indent="-228597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184" indent="-228597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379" indent="-228597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403"/>
            <a:ext cx="4038600" cy="3789948"/>
          </a:xfrm>
        </p:spPr>
        <p:txBody>
          <a:bodyPr/>
          <a:lstStyle>
            <a:lvl1pPr marL="342896" indent="-342896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43" indent="-285747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2988" indent="-228597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184" indent="-228597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379" indent="-228597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3"/>
            <a:ext cx="8229600" cy="60123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57200" y="1288033"/>
            <a:ext cx="8229600" cy="379831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9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3"/>
            <a:ext cx="8229600" cy="60123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57200" y="1288033"/>
            <a:ext cx="5754160" cy="379831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301643" y="1288033"/>
            <a:ext cx="2385159" cy="192616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301643" y="3272880"/>
            <a:ext cx="2385159" cy="181347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8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66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244236"/>
            <a:ext cx="7772400" cy="271898"/>
          </a:xfr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spc="0" baseline="0">
                <a:solidFill>
                  <a:schemeClr val="bg2"/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Inspiring Winners since 1909</a:t>
            </a:r>
          </a:p>
        </p:txBody>
      </p:sp>
      <p:pic>
        <p:nvPicPr>
          <p:cNvPr id="7" name="LU_A4_WHITE.png" descr="/Users/paulatki/Desktop/2015 LU Logos/PRINT/LU/png/For use on A4/LU_A4_WHITE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45" y="2100446"/>
            <a:ext cx="2737110" cy="9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8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9784"/>
            <a:ext cx="8229600" cy="63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4529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BFEFA66-9419-2A49-A041-7C28C5AE4F17}" type="datetimeFigureOut">
              <a:rPr lang="en-US" smtClean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95BD5A-1FA1-9D44-B58D-C612997E6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0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71" r:id="rId4"/>
    <p:sldLayoutId id="2147483664" r:id="rId5"/>
    <p:sldLayoutId id="2147483666" r:id="rId6"/>
    <p:sldLayoutId id="2147483670" r:id="rId7"/>
    <p:sldLayoutId id="2147483667" r:id="rId8"/>
    <p:sldLayoutId id="2147483672" r:id="rId9"/>
    <p:sldLayoutId id="2147483673" r:id="rId10"/>
  </p:sldLayoutIdLst>
  <p:txStyles>
    <p:titleStyle>
      <a:lvl1pPr algn="l" defTabSz="457196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45719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43" indent="-285747" algn="l" defTabSz="45719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88" indent="-228597" algn="l" defTabSz="45719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84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79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75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5.sv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16.tiff"/><Relationship Id="rId18" Type="http://schemas.openxmlformats.org/officeDocument/2006/relationships/image" Target="../media/image21.png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12" Type="http://schemas.openxmlformats.org/officeDocument/2006/relationships/image" Target="../media/image15.tiff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tiff"/><Relationship Id="rId5" Type="http://schemas.openxmlformats.org/officeDocument/2006/relationships/image" Target="../media/image8.tiff"/><Relationship Id="rId15" Type="http://schemas.openxmlformats.org/officeDocument/2006/relationships/image" Target="../media/image18.tiff"/><Relationship Id="rId10" Type="http://schemas.openxmlformats.org/officeDocument/2006/relationships/image" Target="../media/image13.tiff"/><Relationship Id="rId19" Type="http://schemas.openxmlformats.org/officeDocument/2006/relationships/image" Target="../media/image22.tiff"/><Relationship Id="rId4" Type="http://schemas.openxmlformats.org/officeDocument/2006/relationships/image" Target="../media/image7.tiff"/><Relationship Id="rId9" Type="http://schemas.openxmlformats.org/officeDocument/2006/relationships/image" Target="../media/image12.tiff"/><Relationship Id="rId1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7051" y="1723376"/>
            <a:ext cx="8277728" cy="15684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Challenges and opportunities for leadership development in sports organisations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7051" y="685219"/>
            <a:ext cx="8277728" cy="791046"/>
          </a:xfrm>
        </p:spPr>
        <p:txBody>
          <a:bodyPr/>
          <a:lstStyle/>
          <a:p>
            <a:r>
              <a:rPr lang="en-US" dirty="0"/>
              <a:t>Dr Mike Higgins	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C0C11FBD-907C-B5C3-3A04-B1CA5D3F7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250" y="4326355"/>
            <a:ext cx="3265963" cy="7108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B780CB-2E62-043F-30E9-F778F455C080}"/>
              </a:ext>
            </a:extLst>
          </p:cNvPr>
          <p:cNvSpPr/>
          <p:nvPr/>
        </p:nvSpPr>
        <p:spPr>
          <a:xfrm>
            <a:off x="387051" y="3510629"/>
            <a:ext cx="22749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800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23  November 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95D8B1-2019-0BBC-21C3-1BD367071169}"/>
              </a:ext>
            </a:extLst>
          </p:cNvPr>
          <p:cNvSpPr/>
          <p:nvPr/>
        </p:nvSpPr>
        <p:spPr>
          <a:xfrm>
            <a:off x="-2366801" y="4681787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</p:spTree>
    <p:extLst>
      <p:ext uri="{BB962C8B-B14F-4D97-AF65-F5344CB8AC3E}">
        <p14:creationId xmlns:p14="http://schemas.microsoft.com/office/powerpoint/2010/main" val="2191001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Recycle outline">
            <a:extLst>
              <a:ext uri="{FF2B5EF4-FFF2-40B4-BE49-F238E27FC236}">
                <a16:creationId xmlns:a16="http://schemas.microsoft.com/office/drawing/2014/main" id="{7ED7D18E-7D62-F46F-57E4-5FBE098AC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263" y="1648420"/>
            <a:ext cx="1987216" cy="1987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40F5B0-96BF-279D-3A88-3B7B31288C25}"/>
              </a:ext>
            </a:extLst>
          </p:cNvPr>
          <p:cNvSpPr/>
          <p:nvPr/>
        </p:nvSpPr>
        <p:spPr>
          <a:xfrm>
            <a:off x="240263" y="584533"/>
            <a:ext cx="1987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Sustainable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Performance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 is 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0972C4-0B52-8D7B-36A3-D7D90E9A53BB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52F24F-AF94-195D-329F-B15D2BBFE5B5}"/>
              </a:ext>
            </a:extLst>
          </p:cNvPr>
          <p:cNvSpPr/>
          <p:nvPr/>
        </p:nvSpPr>
        <p:spPr>
          <a:xfrm>
            <a:off x="2648133" y="355814"/>
            <a:ext cx="5967429" cy="2949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i="1" dirty="0">
                <a:solidFill>
                  <a:schemeClr val="tx1">
                    <a:lumMod val="75000"/>
                  </a:schemeClr>
                </a:solidFill>
              </a:rPr>
              <a:t>Influencing others to achieve higher levels of performance in a sustainable manner which grows the capacity of the individual / team / organisation / sport / system. </a:t>
            </a:r>
          </a:p>
          <a:p>
            <a:pPr>
              <a:lnSpc>
                <a:spcPct val="150000"/>
              </a:lnSpc>
            </a:pPr>
            <a:r>
              <a:rPr lang="en-GB" i="1" dirty="0">
                <a:solidFill>
                  <a:schemeClr val="bg1"/>
                </a:solidFill>
              </a:rPr>
              <a:t>Leadership is focused on a clearly understood and communicated purpose and aligned to shared values translated into leadership principles. </a:t>
            </a:r>
          </a:p>
        </p:txBody>
      </p:sp>
    </p:spTree>
    <p:extLst>
      <p:ext uri="{BB962C8B-B14F-4D97-AF65-F5344CB8AC3E}">
        <p14:creationId xmlns:p14="http://schemas.microsoft.com/office/powerpoint/2010/main" val="280869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Recycle outline">
            <a:extLst>
              <a:ext uri="{FF2B5EF4-FFF2-40B4-BE49-F238E27FC236}">
                <a16:creationId xmlns:a16="http://schemas.microsoft.com/office/drawing/2014/main" id="{7ED7D18E-7D62-F46F-57E4-5FBE098AC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263" y="1648420"/>
            <a:ext cx="1987216" cy="1987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40F5B0-96BF-279D-3A88-3B7B31288C25}"/>
              </a:ext>
            </a:extLst>
          </p:cNvPr>
          <p:cNvSpPr/>
          <p:nvPr/>
        </p:nvSpPr>
        <p:spPr>
          <a:xfrm>
            <a:off x="240263" y="584533"/>
            <a:ext cx="1987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Sustainable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Performance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 is 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0972C4-0B52-8D7B-36A3-D7D90E9A53BB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52F24F-AF94-195D-329F-B15D2BBFE5B5}"/>
              </a:ext>
            </a:extLst>
          </p:cNvPr>
          <p:cNvSpPr/>
          <p:nvPr/>
        </p:nvSpPr>
        <p:spPr>
          <a:xfrm>
            <a:off x="2648133" y="355813"/>
            <a:ext cx="5967429" cy="462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i="1" dirty="0">
                <a:solidFill>
                  <a:schemeClr val="tx1">
                    <a:lumMod val="75000"/>
                  </a:schemeClr>
                </a:solidFill>
              </a:rPr>
              <a:t>Influencing others to achieve higher levels of performance in a sustainable manner which grows the capacity of the individual / team / organisation / sport / system. </a:t>
            </a:r>
          </a:p>
          <a:p>
            <a:pPr>
              <a:lnSpc>
                <a:spcPct val="150000"/>
              </a:lnSpc>
            </a:pPr>
            <a:r>
              <a:rPr lang="en-GB" i="1" dirty="0">
                <a:solidFill>
                  <a:schemeClr val="tx1">
                    <a:lumMod val="75000"/>
                  </a:schemeClr>
                </a:solidFill>
              </a:rPr>
              <a:t>Leadership is focused on a clearly understood and communicated purpose and aligned to shared values translated into leadership principles. </a:t>
            </a:r>
          </a:p>
          <a:p>
            <a:pPr>
              <a:lnSpc>
                <a:spcPct val="150000"/>
              </a:lnSpc>
            </a:pPr>
            <a:r>
              <a:rPr lang="en-GB" i="1" dirty="0">
                <a:solidFill>
                  <a:schemeClr val="bg1"/>
                </a:solidFill>
              </a:rPr>
              <a:t>Leadership should be focused on the achievement of organisational performance and strategic goals by individuals and teams thriving in an environment of high challenge and high support.</a:t>
            </a:r>
            <a:endParaRPr lang="en-GB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7420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Recycle outline">
            <a:extLst>
              <a:ext uri="{FF2B5EF4-FFF2-40B4-BE49-F238E27FC236}">
                <a16:creationId xmlns:a16="http://schemas.microsoft.com/office/drawing/2014/main" id="{7ED7D18E-7D62-F46F-57E4-5FBE098AC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263" y="1648420"/>
            <a:ext cx="1987216" cy="1987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40F5B0-96BF-279D-3A88-3B7B31288C25}"/>
              </a:ext>
            </a:extLst>
          </p:cNvPr>
          <p:cNvSpPr/>
          <p:nvPr/>
        </p:nvSpPr>
        <p:spPr>
          <a:xfrm>
            <a:off x="240263" y="584533"/>
            <a:ext cx="1987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Sustainable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Performance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0972C4-0B52-8D7B-36A3-D7D90E9A53BB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52F24F-AF94-195D-329F-B15D2BBFE5B5}"/>
              </a:ext>
            </a:extLst>
          </p:cNvPr>
          <p:cNvSpPr/>
          <p:nvPr/>
        </p:nvSpPr>
        <p:spPr>
          <a:xfrm>
            <a:off x="2444933" y="139190"/>
            <a:ext cx="625560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focused on improving performance</a:t>
            </a:r>
          </a:p>
          <a:p>
            <a:endParaRPr lang="en-GB" sz="11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a sustainable, repeatable, ethical manner</a:t>
            </a:r>
          </a:p>
          <a:p>
            <a:endParaRPr lang="en-GB" sz="11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growth and development oriented</a:t>
            </a:r>
          </a:p>
          <a:p>
            <a:endParaRPr lang="en-GB" sz="11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about creating and building a collective capacity for leadership</a:t>
            </a:r>
          </a:p>
          <a:p>
            <a:endParaRPr lang="en-GB" sz="11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Within individuals, teams, organisations and the system</a:t>
            </a:r>
          </a:p>
          <a:p>
            <a:endParaRPr lang="en-GB" sz="11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purpose oriented		</a:t>
            </a:r>
          </a:p>
          <a:p>
            <a:endParaRPr lang="en-GB" sz="11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This purpose has to be communicated and understood </a:t>
            </a:r>
            <a:r>
              <a:rPr lang="en-GB" sz="1100" dirty="0">
                <a:solidFill>
                  <a:schemeClr val="tx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(VM of traditional VMOST, 	vision, mission, objectives, strategies and tactics)</a:t>
            </a:r>
          </a:p>
          <a:p>
            <a:endParaRPr lang="en-GB" sz="11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values based and actions are clearly aligned to those values (authenticity)</a:t>
            </a:r>
          </a:p>
          <a:p>
            <a:r>
              <a:rPr lang="en-GB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  <a:p>
            <a:r>
              <a:rPr lang="en-GB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Values are translated into leadership principles at team / organisational level and a 	clear leadership philosophy at the individual level outlining how people should 	experience this leadership (authenticity)</a:t>
            </a:r>
          </a:p>
          <a:p>
            <a:endParaRPr lang="en-GB" sz="11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strategic and performance goal focused </a:t>
            </a:r>
            <a:r>
              <a:rPr lang="en-GB" sz="1100" dirty="0">
                <a:solidFill>
                  <a:schemeClr val="tx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(OST of traditional VMOST)</a:t>
            </a:r>
          </a:p>
          <a:p>
            <a:endParaRPr lang="en-GB" sz="11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 focused on developing thriving environments, which have sustained high performance and optimistic outlook</a:t>
            </a:r>
          </a:p>
          <a:p>
            <a:endParaRPr lang="en-GB" sz="11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1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focused on conditions of high challenge and high support,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FD68FA1-1E55-F4BE-5B3A-E3E3DB15FAE6}"/>
              </a:ext>
            </a:extLst>
          </p:cNvPr>
          <p:cNvSpPr/>
          <p:nvPr/>
        </p:nvSpPr>
        <p:spPr>
          <a:xfrm>
            <a:off x="3439064" y="356558"/>
            <a:ext cx="1512498" cy="11502"/>
          </a:xfrm>
          <a:custGeom>
            <a:avLst/>
            <a:gdLst>
              <a:gd name="connsiteX0" fmla="*/ 0 w 1512498"/>
              <a:gd name="connsiteY0" fmla="*/ 11502 h 11502"/>
              <a:gd name="connsiteX1" fmla="*/ 1512498 w 1512498"/>
              <a:gd name="connsiteY1" fmla="*/ 0 h 1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2498" h="11502">
                <a:moveTo>
                  <a:pt x="0" y="11502"/>
                </a:moveTo>
                <a:lnTo>
                  <a:pt x="1512498" y="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B867675-3874-C13C-36D7-C93FA56C4BA4}"/>
              </a:ext>
            </a:extLst>
          </p:cNvPr>
          <p:cNvSpPr/>
          <p:nvPr/>
        </p:nvSpPr>
        <p:spPr>
          <a:xfrm>
            <a:off x="2823713" y="684362"/>
            <a:ext cx="2058838" cy="11502"/>
          </a:xfrm>
          <a:custGeom>
            <a:avLst/>
            <a:gdLst>
              <a:gd name="connsiteX0" fmla="*/ 0 w 2058838"/>
              <a:gd name="connsiteY0" fmla="*/ 11502 h 11502"/>
              <a:gd name="connsiteX1" fmla="*/ 747623 w 2058838"/>
              <a:gd name="connsiteY1" fmla="*/ 0 h 11502"/>
              <a:gd name="connsiteX2" fmla="*/ 2058838 w 2058838"/>
              <a:gd name="connsiteY2" fmla="*/ 5751 h 11502"/>
              <a:gd name="connsiteX3" fmla="*/ 2058838 w 2058838"/>
              <a:gd name="connsiteY3" fmla="*/ 5751 h 1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838" h="11502">
                <a:moveTo>
                  <a:pt x="0" y="11502"/>
                </a:moveTo>
                <a:cubicBezTo>
                  <a:pt x="202241" y="6230"/>
                  <a:pt x="747623" y="0"/>
                  <a:pt x="747623" y="0"/>
                </a:cubicBezTo>
                <a:lnTo>
                  <a:pt x="2058838" y="5751"/>
                </a:lnTo>
                <a:lnTo>
                  <a:pt x="2058838" y="5751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314748E-E759-A1AF-ECDA-3075FAF0CAF1}"/>
              </a:ext>
            </a:extLst>
          </p:cNvPr>
          <p:cNvSpPr/>
          <p:nvPr/>
        </p:nvSpPr>
        <p:spPr>
          <a:xfrm>
            <a:off x="2708694" y="1040921"/>
            <a:ext cx="1656272" cy="5751"/>
          </a:xfrm>
          <a:custGeom>
            <a:avLst/>
            <a:gdLst>
              <a:gd name="connsiteX0" fmla="*/ 0 w 1656272"/>
              <a:gd name="connsiteY0" fmla="*/ 0 h 5751"/>
              <a:gd name="connsiteX1" fmla="*/ 1656272 w 1656272"/>
              <a:gd name="connsiteY1" fmla="*/ 5751 h 5751"/>
              <a:gd name="connsiteX2" fmla="*/ 1656272 w 1656272"/>
              <a:gd name="connsiteY2" fmla="*/ 5751 h 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6272" h="5751">
                <a:moveTo>
                  <a:pt x="0" y="0"/>
                </a:moveTo>
                <a:lnTo>
                  <a:pt x="1656272" y="5751"/>
                </a:lnTo>
                <a:lnTo>
                  <a:pt x="1656272" y="5751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298863C-2715-9834-AF5C-D7A22A1E7598}"/>
              </a:ext>
            </a:extLst>
          </p:cNvPr>
          <p:cNvSpPr/>
          <p:nvPr/>
        </p:nvSpPr>
        <p:spPr>
          <a:xfrm>
            <a:off x="4681269" y="1362974"/>
            <a:ext cx="1161690" cy="5751"/>
          </a:xfrm>
          <a:custGeom>
            <a:avLst/>
            <a:gdLst>
              <a:gd name="connsiteX0" fmla="*/ 0 w 1161690"/>
              <a:gd name="connsiteY0" fmla="*/ 0 h 5751"/>
              <a:gd name="connsiteX1" fmla="*/ 1161690 w 1161690"/>
              <a:gd name="connsiteY1" fmla="*/ 5751 h 5751"/>
              <a:gd name="connsiteX2" fmla="*/ 1161690 w 1161690"/>
              <a:gd name="connsiteY2" fmla="*/ 5751 h 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690" h="5751">
                <a:moveTo>
                  <a:pt x="0" y="0"/>
                </a:moveTo>
                <a:lnTo>
                  <a:pt x="1161690" y="5751"/>
                </a:lnTo>
                <a:lnTo>
                  <a:pt x="1161690" y="5751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49B8534-FD53-346F-7DD9-00701A633FC1}"/>
              </a:ext>
            </a:extLst>
          </p:cNvPr>
          <p:cNvSpPr/>
          <p:nvPr/>
        </p:nvSpPr>
        <p:spPr>
          <a:xfrm>
            <a:off x="2691443" y="2038711"/>
            <a:ext cx="1161690" cy="5751"/>
          </a:xfrm>
          <a:custGeom>
            <a:avLst/>
            <a:gdLst>
              <a:gd name="connsiteX0" fmla="*/ 0 w 1161690"/>
              <a:gd name="connsiteY0" fmla="*/ 0 h 5751"/>
              <a:gd name="connsiteX1" fmla="*/ 1161690 w 1161690"/>
              <a:gd name="connsiteY1" fmla="*/ 5751 h 5751"/>
              <a:gd name="connsiteX2" fmla="*/ 1161690 w 1161690"/>
              <a:gd name="connsiteY2" fmla="*/ 5751 h 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690" h="5751">
                <a:moveTo>
                  <a:pt x="0" y="0"/>
                </a:moveTo>
                <a:lnTo>
                  <a:pt x="1161690" y="5751"/>
                </a:lnTo>
                <a:lnTo>
                  <a:pt x="1161690" y="5751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CF4D3AC-5876-1A9A-0098-31F3922037AF}"/>
              </a:ext>
            </a:extLst>
          </p:cNvPr>
          <p:cNvSpPr/>
          <p:nvPr/>
        </p:nvSpPr>
        <p:spPr>
          <a:xfrm>
            <a:off x="2685691" y="3870385"/>
            <a:ext cx="2587924" cy="11502"/>
          </a:xfrm>
          <a:custGeom>
            <a:avLst/>
            <a:gdLst>
              <a:gd name="connsiteX0" fmla="*/ 0 w 2587924"/>
              <a:gd name="connsiteY0" fmla="*/ 0 h 11502"/>
              <a:gd name="connsiteX1" fmla="*/ 2587924 w 2587924"/>
              <a:gd name="connsiteY1" fmla="*/ 11502 h 1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87924" h="11502">
                <a:moveTo>
                  <a:pt x="0" y="0"/>
                </a:moveTo>
                <a:lnTo>
                  <a:pt x="2587924" y="11502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5A9A84-F31E-1054-7C4E-BE04C17A3C6D}"/>
              </a:ext>
            </a:extLst>
          </p:cNvPr>
          <p:cNvGrpSpPr/>
          <p:nvPr/>
        </p:nvGrpSpPr>
        <p:grpSpPr>
          <a:xfrm>
            <a:off x="3502325" y="4221193"/>
            <a:ext cx="5198212" cy="5751"/>
            <a:chOff x="3502325" y="4221192"/>
            <a:chExt cx="5198212" cy="5751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891C2A8-B4A6-EA6C-3A28-E7C175075BF7}"/>
                </a:ext>
              </a:extLst>
            </p:cNvPr>
            <p:cNvSpPr/>
            <p:nvPr/>
          </p:nvSpPr>
          <p:spPr>
            <a:xfrm>
              <a:off x="3502325" y="4221192"/>
              <a:ext cx="2168105" cy="5751"/>
            </a:xfrm>
            <a:custGeom>
              <a:avLst/>
              <a:gdLst>
                <a:gd name="connsiteX0" fmla="*/ 0 w 2168105"/>
                <a:gd name="connsiteY0" fmla="*/ 0 h 5751"/>
                <a:gd name="connsiteX1" fmla="*/ 2168105 w 2168105"/>
                <a:gd name="connsiteY1" fmla="*/ 5751 h 5751"/>
                <a:gd name="connsiteX2" fmla="*/ 2168105 w 2168105"/>
                <a:gd name="connsiteY2" fmla="*/ 5751 h 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8105" h="5751">
                  <a:moveTo>
                    <a:pt x="0" y="0"/>
                  </a:moveTo>
                  <a:lnTo>
                    <a:pt x="2168105" y="5751"/>
                  </a:lnTo>
                  <a:lnTo>
                    <a:pt x="2168105" y="5751"/>
                  </a:ln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628F7A7-CCEC-A899-A324-694D603B450A}"/>
                </a:ext>
              </a:extLst>
            </p:cNvPr>
            <p:cNvSpPr/>
            <p:nvPr/>
          </p:nvSpPr>
          <p:spPr>
            <a:xfrm>
              <a:off x="6532432" y="4221192"/>
              <a:ext cx="2168105" cy="5751"/>
            </a:xfrm>
            <a:custGeom>
              <a:avLst/>
              <a:gdLst>
                <a:gd name="connsiteX0" fmla="*/ 0 w 2168105"/>
                <a:gd name="connsiteY0" fmla="*/ 0 h 5751"/>
                <a:gd name="connsiteX1" fmla="*/ 2168105 w 2168105"/>
                <a:gd name="connsiteY1" fmla="*/ 5751 h 5751"/>
                <a:gd name="connsiteX2" fmla="*/ 2168105 w 2168105"/>
                <a:gd name="connsiteY2" fmla="*/ 5751 h 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8105" h="5751">
                  <a:moveTo>
                    <a:pt x="0" y="0"/>
                  </a:moveTo>
                  <a:lnTo>
                    <a:pt x="2168105" y="5751"/>
                  </a:lnTo>
                  <a:lnTo>
                    <a:pt x="2168105" y="5751"/>
                  </a:lnTo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BD569E-D07E-2669-E3A0-CCAE35DAA1B4}"/>
              </a:ext>
            </a:extLst>
          </p:cNvPr>
          <p:cNvGrpSpPr/>
          <p:nvPr/>
        </p:nvGrpSpPr>
        <p:grpSpPr>
          <a:xfrm>
            <a:off x="2708694" y="2863970"/>
            <a:ext cx="3933646" cy="11502"/>
            <a:chOff x="2708694" y="2863970"/>
            <a:chExt cx="3933646" cy="1150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51F37D0-93A9-EFB8-DC92-26C1A3D00229}"/>
                </a:ext>
              </a:extLst>
            </p:cNvPr>
            <p:cNvSpPr/>
            <p:nvPr/>
          </p:nvSpPr>
          <p:spPr>
            <a:xfrm>
              <a:off x="2708694" y="2875472"/>
              <a:ext cx="856891" cy="0"/>
            </a:xfrm>
            <a:custGeom>
              <a:avLst/>
              <a:gdLst>
                <a:gd name="connsiteX0" fmla="*/ 0 w 856891"/>
                <a:gd name="connsiteY0" fmla="*/ 0 h 0"/>
                <a:gd name="connsiteX1" fmla="*/ 856891 w 856891"/>
                <a:gd name="connsiteY1" fmla="*/ 0 h 0"/>
                <a:gd name="connsiteX2" fmla="*/ 856891 w 856891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891">
                  <a:moveTo>
                    <a:pt x="0" y="0"/>
                  </a:moveTo>
                  <a:lnTo>
                    <a:pt x="856891" y="0"/>
                  </a:lnTo>
                  <a:lnTo>
                    <a:pt x="856891" y="0"/>
                  </a:lnTo>
                </a:path>
              </a:pathLst>
            </a:cu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73F5CE5-2130-265E-1853-7D5291D411B8}"/>
                </a:ext>
              </a:extLst>
            </p:cNvPr>
            <p:cNvSpPr/>
            <p:nvPr/>
          </p:nvSpPr>
          <p:spPr>
            <a:xfrm>
              <a:off x="3916392" y="2863970"/>
              <a:ext cx="2725948" cy="5751"/>
            </a:xfrm>
            <a:custGeom>
              <a:avLst/>
              <a:gdLst>
                <a:gd name="connsiteX0" fmla="*/ 0 w 2725948"/>
                <a:gd name="connsiteY0" fmla="*/ 0 h 5751"/>
                <a:gd name="connsiteX1" fmla="*/ 2725948 w 2725948"/>
                <a:gd name="connsiteY1" fmla="*/ 5751 h 5751"/>
                <a:gd name="connsiteX2" fmla="*/ 2725948 w 2725948"/>
                <a:gd name="connsiteY2" fmla="*/ 5751 h 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5948" h="5751">
                  <a:moveTo>
                    <a:pt x="0" y="0"/>
                  </a:moveTo>
                  <a:lnTo>
                    <a:pt x="2725948" y="5751"/>
                  </a:lnTo>
                  <a:lnTo>
                    <a:pt x="2725948" y="5751"/>
                  </a:lnTo>
                </a:path>
              </a:pathLst>
            </a:cu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EBEAACF0-FDD9-1C08-4CDD-97B961E28AFC}"/>
              </a:ext>
            </a:extLst>
          </p:cNvPr>
          <p:cNvSpPr/>
          <p:nvPr/>
        </p:nvSpPr>
        <p:spPr>
          <a:xfrm>
            <a:off x="4336211" y="4721526"/>
            <a:ext cx="2104846" cy="5750"/>
          </a:xfrm>
          <a:custGeom>
            <a:avLst/>
            <a:gdLst>
              <a:gd name="connsiteX0" fmla="*/ 0 w 2104846"/>
              <a:gd name="connsiteY0" fmla="*/ 0 h 5750"/>
              <a:gd name="connsiteX1" fmla="*/ 2104846 w 2104846"/>
              <a:gd name="connsiteY1" fmla="*/ 5750 h 5750"/>
              <a:gd name="connsiteX2" fmla="*/ 2104846 w 2104846"/>
              <a:gd name="connsiteY2" fmla="*/ 5750 h 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4846" h="5750">
                <a:moveTo>
                  <a:pt x="0" y="0"/>
                </a:moveTo>
                <a:lnTo>
                  <a:pt x="2104846" y="5750"/>
                </a:lnTo>
                <a:lnTo>
                  <a:pt x="2104846" y="575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4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Recycle outline">
            <a:extLst>
              <a:ext uri="{FF2B5EF4-FFF2-40B4-BE49-F238E27FC236}">
                <a16:creationId xmlns:a16="http://schemas.microsoft.com/office/drawing/2014/main" id="{7ED7D18E-7D62-F46F-57E4-5FBE098AC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1864" y="1248135"/>
            <a:ext cx="2647231" cy="26472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4D7FEB-8507-9951-400B-C63990AFCDCC}"/>
              </a:ext>
            </a:extLst>
          </p:cNvPr>
          <p:cNvSpPr/>
          <p:nvPr/>
        </p:nvSpPr>
        <p:spPr>
          <a:xfrm>
            <a:off x="5642719" y="3425356"/>
            <a:ext cx="1494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Developing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Thriving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Cultures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0F5B0-96BF-279D-3A88-3B7B31288C25}"/>
              </a:ext>
            </a:extLst>
          </p:cNvPr>
          <p:cNvSpPr/>
          <p:nvPr/>
        </p:nvSpPr>
        <p:spPr>
          <a:xfrm>
            <a:off x="1919693" y="3433701"/>
            <a:ext cx="14462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Growing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Capacity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51CB44-9F93-5DF8-93AE-8948E4D3B69B}"/>
              </a:ext>
            </a:extLst>
          </p:cNvPr>
          <p:cNvSpPr/>
          <p:nvPr/>
        </p:nvSpPr>
        <p:spPr>
          <a:xfrm>
            <a:off x="3527060" y="601803"/>
            <a:ext cx="1641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Leading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Performance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E834B2-352B-656C-E0E9-121FA0EBFD06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5DCF31-5AB7-072C-560F-B77B19F0DDF0}"/>
              </a:ext>
            </a:extLst>
          </p:cNvPr>
          <p:cNvSpPr/>
          <p:nvPr/>
        </p:nvSpPr>
        <p:spPr>
          <a:xfrm>
            <a:off x="3790754" y="2434817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Sustainable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Performance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2848212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Recycle outline">
            <a:extLst>
              <a:ext uri="{FF2B5EF4-FFF2-40B4-BE49-F238E27FC236}">
                <a16:creationId xmlns:a16="http://schemas.microsoft.com/office/drawing/2014/main" id="{7ED7D18E-7D62-F46F-57E4-5FBE098AC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1864" y="1248135"/>
            <a:ext cx="2647231" cy="26472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C51CB44-9F93-5DF8-93AE-8948E4D3B69B}"/>
              </a:ext>
            </a:extLst>
          </p:cNvPr>
          <p:cNvSpPr/>
          <p:nvPr/>
        </p:nvSpPr>
        <p:spPr>
          <a:xfrm>
            <a:off x="3433431" y="698310"/>
            <a:ext cx="1641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Leading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Performance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E834B2-352B-656C-E0E9-121FA0EBFD06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5DCF31-5AB7-072C-560F-B77B19F0DDF0}"/>
              </a:ext>
            </a:extLst>
          </p:cNvPr>
          <p:cNvSpPr/>
          <p:nvPr/>
        </p:nvSpPr>
        <p:spPr>
          <a:xfrm>
            <a:off x="3790754" y="2434817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Sustainable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Performance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1209124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7ACAA5-4275-AE7A-C5C2-3415457A5FE5}"/>
              </a:ext>
            </a:extLst>
          </p:cNvPr>
          <p:cNvSpPr/>
          <p:nvPr/>
        </p:nvSpPr>
        <p:spPr>
          <a:xfrm>
            <a:off x="2185180" y="1105640"/>
            <a:ext cx="60759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Sustainable performance leadership </a:t>
            </a:r>
            <a:r>
              <a:rPr lang="en-GB" sz="1600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behaviours</a:t>
            </a: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&amp; </a:t>
            </a:r>
            <a:r>
              <a:rPr lang="en-GB" sz="16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skills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F1C626-5A21-10E0-1E2A-27869FDC8693}"/>
              </a:ext>
            </a:extLst>
          </p:cNvPr>
          <p:cNvSpPr/>
          <p:nvPr/>
        </p:nvSpPr>
        <p:spPr>
          <a:xfrm>
            <a:off x="5881252" y="1538360"/>
            <a:ext cx="32133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 Level People Skills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 level communication skills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Creating high performance cultures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 dynamics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Thinking strategically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Thinking long term 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Collaboration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Stakeholder management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Storytelling / storymaking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C9F49C-A6B6-3542-C9E7-F131ADAF6DC8}"/>
              </a:ext>
            </a:extLst>
          </p:cNvPr>
          <p:cNvSpPr/>
          <p:nvPr/>
        </p:nvSpPr>
        <p:spPr>
          <a:xfrm>
            <a:off x="2695342" y="1541859"/>
            <a:ext cx="32133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Ethics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Empowering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Vulnerability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Purpose driven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Caring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Kindness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Agility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Adaptability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Creativity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Encouraging wellbeing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 risk averse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Challenge / Support</a:t>
            </a:r>
          </a:p>
          <a:p>
            <a:endParaRPr lang="en-GB" sz="1400" dirty="0">
              <a:solidFill>
                <a:schemeClr val="tx1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63D692-D84C-E4CA-8023-557ED356C0B3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455E45-6BB7-0F0F-6320-116217833DAA}"/>
              </a:ext>
            </a:extLst>
          </p:cNvPr>
          <p:cNvSpPr/>
          <p:nvPr/>
        </p:nvSpPr>
        <p:spPr>
          <a:xfrm>
            <a:off x="582757" y="313084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Leading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Performance</a:t>
            </a:r>
          </a:p>
        </p:txBody>
      </p:sp>
      <p:pic>
        <p:nvPicPr>
          <p:cNvPr id="11" name="Graphic 10" descr="Recycle outline">
            <a:extLst>
              <a:ext uri="{FF2B5EF4-FFF2-40B4-BE49-F238E27FC236}">
                <a16:creationId xmlns:a16="http://schemas.microsoft.com/office/drawing/2014/main" id="{1D65D4C9-6882-C9F8-852D-122F3EECF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288" y="774748"/>
            <a:ext cx="1874628" cy="1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40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AE44AE-831E-8630-6AA6-3F4AF96C59D2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B82E3C-E34E-9864-8AF9-4E9C3A30EE1D}"/>
              </a:ext>
            </a:extLst>
          </p:cNvPr>
          <p:cNvSpPr/>
          <p:nvPr/>
        </p:nvSpPr>
        <p:spPr>
          <a:xfrm>
            <a:off x="3587171" y="575094"/>
            <a:ext cx="533254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Qualities of a Sustainable Performance Leader</a:t>
            </a:r>
          </a:p>
          <a:p>
            <a:pPr>
              <a:spcBef>
                <a:spcPts val="600"/>
              </a:spcBef>
            </a:pPr>
            <a:endParaRPr lang="en-GB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47" indent="-28574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Deep Understanding of Human Performance</a:t>
            </a:r>
          </a:p>
          <a:p>
            <a:pPr marL="285747" indent="-28574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Leads with authenticity, clarity &amp; purpose</a:t>
            </a:r>
          </a:p>
          <a:p>
            <a:pPr marL="285747" indent="-28574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Clearly communicated leadership philosophy</a:t>
            </a:r>
          </a:p>
          <a:p>
            <a:pPr marL="285747" indent="-28574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Knows the person, team, individual differences and motivations</a:t>
            </a:r>
          </a:p>
          <a:p>
            <a:pPr marL="285747" indent="-28574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Constantly learning and shares knowledge freely</a:t>
            </a:r>
          </a:p>
          <a:p>
            <a:pPr marL="285747" indent="-28574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Communicator and teacher</a:t>
            </a:r>
          </a:p>
          <a:p>
            <a:pPr marL="285747" indent="-28574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Open &amp; vulnerable</a:t>
            </a:r>
          </a:p>
          <a:p>
            <a:pPr marL="285747" indent="-28574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Highly developmentally focused  </a:t>
            </a:r>
          </a:p>
          <a:p>
            <a:pPr marL="285747" indent="-28574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Plans progressive goal based development for leaders on the pathway</a:t>
            </a:r>
          </a:p>
          <a:p>
            <a:pPr>
              <a:spcBef>
                <a:spcPts val="600"/>
              </a:spcBef>
            </a:pPr>
            <a:endParaRPr lang="en-GB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spcBef>
                <a:spcPts val="600"/>
              </a:spcBef>
            </a:pPr>
            <a:endParaRPr lang="en-GB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spcBef>
                <a:spcPts val="600"/>
              </a:spcBef>
            </a:pPr>
            <a:endParaRPr lang="en-GB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spcBef>
                <a:spcPts val="600"/>
              </a:spcBef>
            </a:pPr>
            <a:endParaRPr lang="en-GB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A58A1D-5679-1ABF-FC41-2E3E328B36C5}"/>
              </a:ext>
            </a:extLst>
          </p:cNvPr>
          <p:cNvSpPr/>
          <p:nvPr/>
        </p:nvSpPr>
        <p:spPr>
          <a:xfrm>
            <a:off x="224287" y="349118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GB" i="1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VALUES ALIGNED</a:t>
            </a:r>
          </a:p>
          <a:p>
            <a:pPr>
              <a:spcBef>
                <a:spcPts val="600"/>
              </a:spcBef>
            </a:pPr>
            <a:r>
              <a:rPr lang="en-GB" i="1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HIGHLY SELF-AWARE</a:t>
            </a:r>
          </a:p>
          <a:p>
            <a:pPr>
              <a:spcBef>
                <a:spcPts val="600"/>
              </a:spcBef>
            </a:pPr>
            <a:r>
              <a:rPr lang="en-GB" i="1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EXPERT COMMMUNICATOR</a:t>
            </a:r>
            <a:endParaRPr lang="en-US" i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60A47C-92A9-3545-769F-65E860B63F42}"/>
              </a:ext>
            </a:extLst>
          </p:cNvPr>
          <p:cNvSpPr/>
          <p:nvPr/>
        </p:nvSpPr>
        <p:spPr>
          <a:xfrm>
            <a:off x="582757" y="313084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Leading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Performance</a:t>
            </a:r>
          </a:p>
        </p:txBody>
      </p:sp>
      <p:pic>
        <p:nvPicPr>
          <p:cNvPr id="9" name="Graphic 8" descr="Recycle outline">
            <a:extLst>
              <a:ext uri="{FF2B5EF4-FFF2-40B4-BE49-F238E27FC236}">
                <a16:creationId xmlns:a16="http://schemas.microsoft.com/office/drawing/2014/main" id="{4A7C2ADC-4A5C-9CCE-D053-8F32C328D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288" y="774748"/>
            <a:ext cx="1874628" cy="1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AE44AE-831E-8630-6AA6-3F4AF96C59D2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B82E3C-E34E-9864-8AF9-4E9C3A30EE1D}"/>
              </a:ext>
            </a:extLst>
          </p:cNvPr>
          <p:cNvSpPr/>
          <p:nvPr/>
        </p:nvSpPr>
        <p:spPr>
          <a:xfrm>
            <a:off x="3587171" y="575094"/>
            <a:ext cx="533254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Qualities of a Sustainable Performance Leader</a:t>
            </a:r>
          </a:p>
          <a:p>
            <a:pPr>
              <a:spcBef>
                <a:spcPts val="600"/>
              </a:spcBef>
            </a:pPr>
            <a:endParaRPr lang="en-GB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47" indent="-28574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Deep Understanding of Human Performance</a:t>
            </a:r>
          </a:p>
          <a:p>
            <a:pPr marL="285747" indent="-28574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Leads with authenticity, clarity &amp; purpose</a:t>
            </a:r>
          </a:p>
          <a:p>
            <a:pPr marL="285747" indent="-28574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Clearly communicated leadership philosophy</a:t>
            </a:r>
          </a:p>
          <a:p>
            <a:pPr marL="285747" indent="-28574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Knows the person, team, individual differences and motivations</a:t>
            </a:r>
          </a:p>
          <a:p>
            <a:pPr marL="285747" indent="-28574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Constantly learning and shares knowledge freely</a:t>
            </a:r>
          </a:p>
          <a:p>
            <a:pPr marL="285747" indent="-28574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Communicator and teacher</a:t>
            </a:r>
          </a:p>
          <a:p>
            <a:pPr marL="285747" indent="-28574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Open &amp; vulnerable</a:t>
            </a:r>
          </a:p>
          <a:p>
            <a:pPr marL="285747" indent="-28574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Highly developmentally focused  </a:t>
            </a:r>
          </a:p>
          <a:p>
            <a:pPr marL="285747" indent="-28574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Plans progressive goal based development for leaders on the pathway</a:t>
            </a:r>
          </a:p>
          <a:p>
            <a:pPr>
              <a:spcBef>
                <a:spcPts val="600"/>
              </a:spcBef>
            </a:pPr>
            <a:endParaRPr lang="en-GB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spcBef>
                <a:spcPts val="600"/>
              </a:spcBef>
            </a:pPr>
            <a:endParaRPr lang="en-GB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spcBef>
                <a:spcPts val="600"/>
              </a:spcBef>
            </a:pPr>
            <a:endParaRPr lang="en-GB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spcBef>
                <a:spcPts val="600"/>
              </a:spcBef>
            </a:pPr>
            <a:endParaRPr lang="en-GB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60A47C-92A9-3545-769F-65E860B63F42}"/>
              </a:ext>
            </a:extLst>
          </p:cNvPr>
          <p:cNvSpPr/>
          <p:nvPr/>
        </p:nvSpPr>
        <p:spPr>
          <a:xfrm>
            <a:off x="582757" y="313084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Leading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Performance</a:t>
            </a:r>
          </a:p>
        </p:txBody>
      </p:sp>
      <p:pic>
        <p:nvPicPr>
          <p:cNvPr id="9" name="Graphic 8" descr="Recycle outline">
            <a:extLst>
              <a:ext uri="{FF2B5EF4-FFF2-40B4-BE49-F238E27FC236}">
                <a16:creationId xmlns:a16="http://schemas.microsoft.com/office/drawing/2014/main" id="{4A7C2ADC-4A5C-9CCE-D053-8F32C328D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288" y="774748"/>
            <a:ext cx="1874628" cy="1874628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D65A62F6-3BC1-8CBF-AEB8-8875099D6A29}"/>
              </a:ext>
            </a:extLst>
          </p:cNvPr>
          <p:cNvSpPr/>
          <p:nvPr/>
        </p:nvSpPr>
        <p:spPr>
          <a:xfrm>
            <a:off x="3950899" y="2467155"/>
            <a:ext cx="4462732" cy="0"/>
          </a:xfrm>
          <a:custGeom>
            <a:avLst/>
            <a:gdLst>
              <a:gd name="connsiteX0" fmla="*/ 0 w 4462732"/>
              <a:gd name="connsiteY0" fmla="*/ 0 h 0"/>
              <a:gd name="connsiteX1" fmla="*/ 4462732 w 4462732"/>
              <a:gd name="connsiteY1" fmla="*/ 0 h 0"/>
              <a:gd name="connsiteX2" fmla="*/ 4462732 w 4462732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2732">
                <a:moveTo>
                  <a:pt x="0" y="0"/>
                </a:moveTo>
                <a:lnTo>
                  <a:pt x="4462732" y="0"/>
                </a:lnTo>
                <a:lnTo>
                  <a:pt x="4462732" y="0"/>
                </a:lnTo>
              </a:path>
            </a:pathLst>
          </a:cu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4AE4374-FEFB-E3F8-DC33-25B7FCE11DE2}"/>
              </a:ext>
            </a:extLst>
          </p:cNvPr>
          <p:cNvSpPr/>
          <p:nvPr/>
        </p:nvSpPr>
        <p:spPr>
          <a:xfrm>
            <a:off x="3985405" y="2720197"/>
            <a:ext cx="1518249" cy="5751"/>
          </a:xfrm>
          <a:custGeom>
            <a:avLst/>
            <a:gdLst>
              <a:gd name="connsiteX0" fmla="*/ 0 w 1518249"/>
              <a:gd name="connsiteY0" fmla="*/ 5751 h 5751"/>
              <a:gd name="connsiteX1" fmla="*/ 1518249 w 1518249"/>
              <a:gd name="connsiteY1" fmla="*/ 5751 h 5751"/>
              <a:gd name="connsiteX2" fmla="*/ 1518249 w 1518249"/>
              <a:gd name="connsiteY2" fmla="*/ 5751 h 5751"/>
              <a:gd name="connsiteX3" fmla="*/ 1518249 w 1518249"/>
              <a:gd name="connsiteY3" fmla="*/ 0 h 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49" h="5751">
                <a:moveTo>
                  <a:pt x="0" y="5751"/>
                </a:moveTo>
                <a:lnTo>
                  <a:pt x="1518249" y="5751"/>
                </a:lnTo>
                <a:lnTo>
                  <a:pt x="1518249" y="5751"/>
                </a:lnTo>
                <a:lnTo>
                  <a:pt x="1518249" y="0"/>
                </a:lnTo>
              </a:path>
            </a:pathLst>
          </a:cu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FB23900-9667-8537-DB9C-693A9A2CF515}"/>
              </a:ext>
            </a:extLst>
          </p:cNvPr>
          <p:cNvSpPr/>
          <p:nvPr/>
        </p:nvSpPr>
        <p:spPr>
          <a:xfrm>
            <a:off x="4014159" y="3370054"/>
            <a:ext cx="2467155" cy="5751"/>
          </a:xfrm>
          <a:custGeom>
            <a:avLst/>
            <a:gdLst>
              <a:gd name="connsiteX0" fmla="*/ 0 w 2467155"/>
              <a:gd name="connsiteY0" fmla="*/ 0 h 5751"/>
              <a:gd name="connsiteX1" fmla="*/ 2467155 w 2467155"/>
              <a:gd name="connsiteY1" fmla="*/ 5751 h 5751"/>
              <a:gd name="connsiteX2" fmla="*/ 2467155 w 2467155"/>
              <a:gd name="connsiteY2" fmla="*/ 5751 h 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7155" h="5751">
                <a:moveTo>
                  <a:pt x="0" y="0"/>
                </a:moveTo>
                <a:lnTo>
                  <a:pt x="2467155" y="5751"/>
                </a:lnTo>
                <a:lnTo>
                  <a:pt x="2467155" y="5751"/>
                </a:lnTo>
              </a:path>
            </a:pathLst>
          </a:cu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9E7409F-3373-F192-C665-6C21C3D3A117}"/>
              </a:ext>
            </a:extLst>
          </p:cNvPr>
          <p:cNvSpPr/>
          <p:nvPr/>
        </p:nvSpPr>
        <p:spPr>
          <a:xfrm>
            <a:off x="3996907" y="4002657"/>
            <a:ext cx="3019245" cy="5751"/>
          </a:xfrm>
          <a:custGeom>
            <a:avLst/>
            <a:gdLst>
              <a:gd name="connsiteX0" fmla="*/ 0 w 3019245"/>
              <a:gd name="connsiteY0" fmla="*/ 5751 h 5751"/>
              <a:gd name="connsiteX1" fmla="*/ 3019245 w 3019245"/>
              <a:gd name="connsiteY1" fmla="*/ 0 h 5751"/>
              <a:gd name="connsiteX2" fmla="*/ 3019245 w 3019245"/>
              <a:gd name="connsiteY2" fmla="*/ 0 h 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9245" h="5751">
                <a:moveTo>
                  <a:pt x="0" y="5751"/>
                </a:moveTo>
                <a:lnTo>
                  <a:pt x="3019245" y="0"/>
                </a:lnTo>
                <a:lnTo>
                  <a:pt x="3019245" y="0"/>
                </a:lnTo>
              </a:path>
            </a:pathLst>
          </a:cu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06BB64D-C822-1AC4-3A72-085B65C60BEF}"/>
              </a:ext>
            </a:extLst>
          </p:cNvPr>
          <p:cNvSpPr/>
          <p:nvPr/>
        </p:nvSpPr>
        <p:spPr>
          <a:xfrm>
            <a:off x="4019909" y="4301707"/>
            <a:ext cx="4364966" cy="23003"/>
          </a:xfrm>
          <a:custGeom>
            <a:avLst/>
            <a:gdLst>
              <a:gd name="connsiteX0" fmla="*/ 0 w 4364966"/>
              <a:gd name="connsiteY0" fmla="*/ 0 h 23003"/>
              <a:gd name="connsiteX1" fmla="*/ 4364966 w 4364966"/>
              <a:gd name="connsiteY1" fmla="*/ 23003 h 23003"/>
              <a:gd name="connsiteX2" fmla="*/ 4364966 w 4364966"/>
              <a:gd name="connsiteY2" fmla="*/ 23003 h 2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4966" h="23003">
                <a:moveTo>
                  <a:pt x="0" y="0"/>
                </a:moveTo>
                <a:lnTo>
                  <a:pt x="4364966" y="23003"/>
                </a:lnTo>
                <a:lnTo>
                  <a:pt x="4364966" y="23003"/>
                </a:lnTo>
              </a:path>
            </a:pathLst>
          </a:cu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6C30295-8F01-3BC2-5E7A-815CECA0D2B4}"/>
              </a:ext>
            </a:extLst>
          </p:cNvPr>
          <p:cNvSpPr/>
          <p:nvPr/>
        </p:nvSpPr>
        <p:spPr>
          <a:xfrm>
            <a:off x="3996906" y="4572001"/>
            <a:ext cx="2185358" cy="17253"/>
          </a:xfrm>
          <a:custGeom>
            <a:avLst/>
            <a:gdLst>
              <a:gd name="connsiteX0" fmla="*/ 0 w 2185358"/>
              <a:gd name="connsiteY0" fmla="*/ 0 h 17253"/>
              <a:gd name="connsiteX1" fmla="*/ 2185358 w 2185358"/>
              <a:gd name="connsiteY1" fmla="*/ 17253 h 17253"/>
              <a:gd name="connsiteX2" fmla="*/ 2185358 w 2185358"/>
              <a:gd name="connsiteY2" fmla="*/ 17253 h 1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5358" h="17253">
                <a:moveTo>
                  <a:pt x="0" y="0"/>
                </a:moveTo>
                <a:lnTo>
                  <a:pt x="2185358" y="17253"/>
                </a:lnTo>
                <a:lnTo>
                  <a:pt x="2185358" y="17253"/>
                </a:lnTo>
              </a:path>
            </a:pathLst>
          </a:cu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F263B43-0902-1F50-C8BB-017DCFC307DB}"/>
              </a:ext>
            </a:extLst>
          </p:cNvPr>
          <p:cNvGraphicFramePr/>
          <p:nvPr/>
        </p:nvGraphicFramePr>
        <p:xfrm>
          <a:off x="404096" y="3088950"/>
          <a:ext cx="2343323" cy="96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84731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Recycle outline">
            <a:extLst>
              <a:ext uri="{FF2B5EF4-FFF2-40B4-BE49-F238E27FC236}">
                <a16:creationId xmlns:a16="http://schemas.microsoft.com/office/drawing/2014/main" id="{7ED7D18E-7D62-F46F-57E4-5FBE098AC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1864" y="1248135"/>
            <a:ext cx="2647231" cy="26472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4D7FEB-8507-9951-400B-C63990AFCDCC}"/>
              </a:ext>
            </a:extLst>
          </p:cNvPr>
          <p:cNvSpPr/>
          <p:nvPr/>
        </p:nvSpPr>
        <p:spPr>
          <a:xfrm>
            <a:off x="5642719" y="3425356"/>
            <a:ext cx="1494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Developing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Thriving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Cultures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E834B2-352B-656C-E0E9-121FA0EBFD06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5DCF31-5AB7-072C-560F-B77B19F0DDF0}"/>
              </a:ext>
            </a:extLst>
          </p:cNvPr>
          <p:cNvSpPr/>
          <p:nvPr/>
        </p:nvSpPr>
        <p:spPr>
          <a:xfrm>
            <a:off x="3790754" y="2434817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Sustainable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Performance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4285906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Recycle outline">
            <a:extLst>
              <a:ext uri="{FF2B5EF4-FFF2-40B4-BE49-F238E27FC236}">
                <a16:creationId xmlns:a16="http://schemas.microsoft.com/office/drawing/2014/main" id="{7ED7D18E-7D62-F46F-57E4-5FBE098AC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945" y="419728"/>
            <a:ext cx="1349081" cy="13490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4D7FEB-8507-9951-400B-C63990AFCDCC}"/>
              </a:ext>
            </a:extLst>
          </p:cNvPr>
          <p:cNvSpPr/>
          <p:nvPr/>
        </p:nvSpPr>
        <p:spPr>
          <a:xfrm>
            <a:off x="1123888" y="1660083"/>
            <a:ext cx="937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Developing 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Thriving 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Cultures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0FCCCB-9317-E321-BE4F-4146410CA740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F5768-9C8F-63FD-EF37-C8D094631A54}"/>
              </a:ext>
            </a:extLst>
          </p:cNvPr>
          <p:cNvSpPr txBox="1"/>
          <p:nvPr/>
        </p:nvSpPr>
        <p:spPr>
          <a:xfrm>
            <a:off x="6021239" y="37323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12EDE-3809-16E0-F914-F38257E70F5D}"/>
              </a:ext>
            </a:extLst>
          </p:cNvPr>
          <p:cNvSpPr/>
          <p:nvPr/>
        </p:nvSpPr>
        <p:spPr>
          <a:xfrm>
            <a:off x="2713027" y="918285"/>
            <a:ext cx="5855879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7" indent="-28574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Understanding Environments and Culture </a:t>
            </a:r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recognising cultural differences, microcultures, developing multicultural strategies</a:t>
            </a:r>
          </a:p>
          <a:p>
            <a:pPr marL="285747" indent="-28574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Building Shared Purpose</a:t>
            </a:r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…motivating, engaging &amp; belonging</a:t>
            </a:r>
            <a:endParaRPr lang="en-GB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47" indent="-28574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Aligning Values </a:t>
            </a:r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 Individual, Team &amp; Organisational level</a:t>
            </a:r>
          </a:p>
          <a:p>
            <a:pPr marL="285747" indent="-28574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Creating Challenging Environments</a:t>
            </a:r>
          </a:p>
          <a:p>
            <a:pPr marL="285747" indent="-28574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Developing Resilience </a:t>
            </a:r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 individual, team and organisational level</a:t>
            </a:r>
          </a:p>
          <a:p>
            <a:pPr marL="285747" indent="-28574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Intentionally creating culture</a:t>
            </a:r>
          </a:p>
          <a:p>
            <a:pPr marL="285747" indent="-28574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Focusing on wellbeing &amp; performance</a:t>
            </a:r>
          </a:p>
          <a:p>
            <a:pPr>
              <a:lnSpc>
                <a:spcPct val="150000"/>
              </a:lnSpc>
            </a:pPr>
            <a:endParaRPr lang="en-GB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47" indent="-2857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C94063-10DB-EF9F-24E0-048EFF40034E}"/>
              </a:ext>
            </a:extLst>
          </p:cNvPr>
          <p:cNvSpPr/>
          <p:nvPr/>
        </p:nvSpPr>
        <p:spPr>
          <a:xfrm>
            <a:off x="2279765" y="262915"/>
            <a:ext cx="3522118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Developing Thriving Cultures…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8D2B6EA-187D-676D-1043-0A2AB97F13CB}"/>
              </a:ext>
            </a:extLst>
          </p:cNvPr>
          <p:cNvSpPr/>
          <p:nvPr/>
        </p:nvSpPr>
        <p:spPr>
          <a:xfrm>
            <a:off x="3976182" y="1973581"/>
            <a:ext cx="1472120" cy="118170"/>
          </a:xfrm>
          <a:custGeom>
            <a:avLst/>
            <a:gdLst>
              <a:gd name="connsiteX0" fmla="*/ 0 w 1575758"/>
              <a:gd name="connsiteY0" fmla="*/ 0 h 0"/>
              <a:gd name="connsiteX1" fmla="*/ 1575758 w 1575758"/>
              <a:gd name="connsiteY1" fmla="*/ 0 h 0"/>
              <a:gd name="connsiteX2" fmla="*/ 1575758 w 157575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5758">
                <a:moveTo>
                  <a:pt x="0" y="0"/>
                </a:moveTo>
                <a:lnTo>
                  <a:pt x="1575758" y="0"/>
                </a:lnTo>
                <a:lnTo>
                  <a:pt x="1575758" y="0"/>
                </a:lnTo>
              </a:path>
            </a:pathLst>
          </a:cu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2B03FB3-4D29-2B18-7447-48C713AB68D3}"/>
              </a:ext>
            </a:extLst>
          </p:cNvPr>
          <p:cNvSpPr/>
          <p:nvPr/>
        </p:nvSpPr>
        <p:spPr>
          <a:xfrm>
            <a:off x="3089808" y="2343588"/>
            <a:ext cx="1472120" cy="118170"/>
          </a:xfrm>
          <a:custGeom>
            <a:avLst/>
            <a:gdLst>
              <a:gd name="connsiteX0" fmla="*/ 0 w 1575758"/>
              <a:gd name="connsiteY0" fmla="*/ 0 h 0"/>
              <a:gd name="connsiteX1" fmla="*/ 1575758 w 1575758"/>
              <a:gd name="connsiteY1" fmla="*/ 0 h 0"/>
              <a:gd name="connsiteX2" fmla="*/ 1575758 w 157575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5758">
                <a:moveTo>
                  <a:pt x="0" y="0"/>
                </a:moveTo>
                <a:lnTo>
                  <a:pt x="1575758" y="0"/>
                </a:lnTo>
                <a:lnTo>
                  <a:pt x="1575758" y="0"/>
                </a:lnTo>
              </a:path>
            </a:pathLst>
          </a:cu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A687E24-DE05-39E6-E8CE-6880D6DB4370}"/>
              </a:ext>
            </a:extLst>
          </p:cNvPr>
          <p:cNvSpPr/>
          <p:nvPr/>
        </p:nvSpPr>
        <p:spPr>
          <a:xfrm>
            <a:off x="3976181" y="2713595"/>
            <a:ext cx="2424619" cy="110538"/>
          </a:xfrm>
          <a:custGeom>
            <a:avLst/>
            <a:gdLst>
              <a:gd name="connsiteX0" fmla="*/ 0 w 1575758"/>
              <a:gd name="connsiteY0" fmla="*/ 0 h 0"/>
              <a:gd name="connsiteX1" fmla="*/ 1575758 w 1575758"/>
              <a:gd name="connsiteY1" fmla="*/ 0 h 0"/>
              <a:gd name="connsiteX2" fmla="*/ 1575758 w 157575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5758">
                <a:moveTo>
                  <a:pt x="0" y="0"/>
                </a:moveTo>
                <a:lnTo>
                  <a:pt x="1575758" y="0"/>
                </a:lnTo>
                <a:lnTo>
                  <a:pt x="1575758" y="0"/>
                </a:lnTo>
              </a:path>
            </a:pathLst>
          </a:cu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9019AF6-DDB5-878E-99FF-6D8632248160}"/>
              </a:ext>
            </a:extLst>
          </p:cNvPr>
          <p:cNvSpPr/>
          <p:nvPr/>
        </p:nvSpPr>
        <p:spPr>
          <a:xfrm>
            <a:off x="4235992" y="3083602"/>
            <a:ext cx="4153629" cy="99521"/>
          </a:xfrm>
          <a:custGeom>
            <a:avLst/>
            <a:gdLst>
              <a:gd name="connsiteX0" fmla="*/ 0 w 1575758"/>
              <a:gd name="connsiteY0" fmla="*/ 0 h 0"/>
              <a:gd name="connsiteX1" fmla="*/ 1575758 w 1575758"/>
              <a:gd name="connsiteY1" fmla="*/ 0 h 0"/>
              <a:gd name="connsiteX2" fmla="*/ 1575758 w 157575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5758">
                <a:moveTo>
                  <a:pt x="0" y="0"/>
                </a:moveTo>
                <a:lnTo>
                  <a:pt x="1575758" y="0"/>
                </a:lnTo>
                <a:lnTo>
                  <a:pt x="1575758" y="0"/>
                </a:lnTo>
              </a:path>
            </a:pathLst>
          </a:cu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DB6C5006-44AC-F9D6-4E7C-22B17F4AC4CF}"/>
              </a:ext>
            </a:extLst>
          </p:cNvPr>
          <p:cNvSpPr/>
          <p:nvPr/>
        </p:nvSpPr>
        <p:spPr>
          <a:xfrm>
            <a:off x="3089808" y="3413907"/>
            <a:ext cx="2709013" cy="118650"/>
          </a:xfrm>
          <a:custGeom>
            <a:avLst/>
            <a:gdLst>
              <a:gd name="connsiteX0" fmla="*/ 0 w 1575758"/>
              <a:gd name="connsiteY0" fmla="*/ 0 h 0"/>
              <a:gd name="connsiteX1" fmla="*/ 1575758 w 1575758"/>
              <a:gd name="connsiteY1" fmla="*/ 0 h 0"/>
              <a:gd name="connsiteX2" fmla="*/ 1575758 w 157575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5758">
                <a:moveTo>
                  <a:pt x="0" y="0"/>
                </a:moveTo>
                <a:lnTo>
                  <a:pt x="1575758" y="0"/>
                </a:lnTo>
                <a:lnTo>
                  <a:pt x="1575758" y="0"/>
                </a:lnTo>
              </a:path>
            </a:pathLst>
          </a:cu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B064A6F-21F2-D432-0C5C-EE40616793E4}"/>
              </a:ext>
            </a:extLst>
          </p:cNvPr>
          <p:cNvSpPr/>
          <p:nvPr/>
        </p:nvSpPr>
        <p:spPr>
          <a:xfrm>
            <a:off x="3089808" y="3800069"/>
            <a:ext cx="3471013" cy="99522"/>
          </a:xfrm>
          <a:custGeom>
            <a:avLst/>
            <a:gdLst>
              <a:gd name="connsiteX0" fmla="*/ 0 w 1575758"/>
              <a:gd name="connsiteY0" fmla="*/ 0 h 0"/>
              <a:gd name="connsiteX1" fmla="*/ 1575758 w 1575758"/>
              <a:gd name="connsiteY1" fmla="*/ 0 h 0"/>
              <a:gd name="connsiteX2" fmla="*/ 1575758 w 157575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5758">
                <a:moveTo>
                  <a:pt x="0" y="0"/>
                </a:moveTo>
                <a:lnTo>
                  <a:pt x="1575758" y="0"/>
                </a:lnTo>
                <a:lnTo>
                  <a:pt x="1575758" y="0"/>
                </a:lnTo>
              </a:path>
            </a:pathLst>
          </a:cu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360A74-8113-C94A-4751-FDDB94D9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00602" y="7429847"/>
            <a:ext cx="84487" cy="63907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4B0F873-42A6-25E5-8501-6E0FA2967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165" y="958467"/>
            <a:ext cx="3039374" cy="37929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b="1" dirty="0"/>
              <a:t>A network of over 100 leaders….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Chairs, INEDS  CEOs &amp; COOs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National Performance Directors, Sports Directors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National Head Coaches, Head Coaches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Heads of Performance</a:t>
            </a:r>
          </a:p>
          <a:p>
            <a:pPr marL="0" indent="0">
              <a:buNone/>
            </a:pPr>
            <a:endParaRPr lang="en-GB" sz="1400" dirty="0"/>
          </a:p>
          <a:p>
            <a:pPr marL="0" indent="0" algn="ctr">
              <a:buNone/>
            </a:pPr>
            <a:r>
              <a:rPr lang="en-GB" sz="1400" dirty="0"/>
              <a:t>🏆 🥇 🥈 🥉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33E1E9-91CA-891C-E9AD-EA214F3FB284}"/>
              </a:ext>
            </a:extLst>
          </p:cNvPr>
          <p:cNvGrpSpPr/>
          <p:nvPr/>
        </p:nvGrpSpPr>
        <p:grpSpPr>
          <a:xfrm>
            <a:off x="0" y="1535670"/>
            <a:ext cx="3039374" cy="2532169"/>
            <a:chOff x="157462" y="990205"/>
            <a:chExt cx="4770797" cy="38720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33B82F-6F64-E57F-2BD5-8994B5FC8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462" y="990205"/>
              <a:ext cx="1093765" cy="791671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77C1DD3-1E47-03A0-B493-D8E13D1D95E0}"/>
                </a:ext>
              </a:extLst>
            </p:cNvPr>
            <p:cNvGrpSpPr/>
            <p:nvPr/>
          </p:nvGrpSpPr>
          <p:grpSpPr>
            <a:xfrm>
              <a:off x="393209" y="1025314"/>
              <a:ext cx="4535050" cy="3546687"/>
              <a:chOff x="376560" y="1147397"/>
              <a:chExt cx="4414364" cy="340690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B371743-635F-66F1-97F0-2BD5C0142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560" y="1797666"/>
                <a:ext cx="1257900" cy="945863"/>
              </a:xfrm>
              <a:prstGeom prst="rect">
                <a:avLst/>
              </a:prstGeom>
            </p:spPr>
          </p:pic>
          <p:pic>
            <p:nvPicPr>
              <p:cNvPr id="1028" name="Picture 4" descr="Hall of Famer Jerry West, designer Alan Siegel and the drama behind the NBA  logo">
                <a:extLst>
                  <a:ext uri="{FF2B5EF4-FFF2-40B4-BE49-F238E27FC236}">
                    <a16:creationId xmlns:a16="http://schemas.microsoft.com/office/drawing/2014/main" id="{161A269C-1A6D-007E-AAC6-0F162FEF83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0692" y="3839027"/>
                <a:ext cx="1274027" cy="715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BC36C41-8F83-9353-99DB-F0F2D0AF9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71937" y="1274662"/>
                <a:ext cx="981694" cy="43849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FE6C793-7F5F-E6E4-EFD6-14753C896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74891" y="1946728"/>
                <a:ext cx="454384" cy="647739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20FAA6E-017D-B90E-A111-06FFBF9DDC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-9972" b="-9972"/>
              <a:stretch/>
            </p:blipFill>
            <p:spPr>
              <a:xfrm>
                <a:off x="3680338" y="3029744"/>
                <a:ext cx="1050075" cy="41948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8C04D2A-C831-7D87-5344-95E9BE4051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44434" y="1855924"/>
                <a:ext cx="1235006" cy="82934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ACBF5C3-C518-DE54-FA1A-1BF4D820A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78698" y="1282456"/>
                <a:ext cx="769377" cy="422903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706BFFF-F156-C02A-67B3-62BE0C2C7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34460" y="1915539"/>
                <a:ext cx="710115" cy="71011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CA57052-EB21-7A27-AD3A-25964ACF37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43067" y="1147397"/>
                <a:ext cx="511769" cy="693020"/>
              </a:xfrm>
              <a:prstGeom prst="rect">
                <a:avLst/>
              </a:prstGeom>
            </p:spPr>
          </p:pic>
          <p:pic>
            <p:nvPicPr>
              <p:cNvPr id="1026" name="Picture 2" descr="Jerry Dior, Designer of Major League Baseball's Logo, Dies at 82 - The New  York Times">
                <a:extLst>
                  <a:ext uri="{FF2B5EF4-FFF2-40B4-BE49-F238E27FC236}">
                    <a16:creationId xmlns:a16="http://schemas.microsoft.com/office/drawing/2014/main" id="{EF449549-95F2-C7AC-2493-21EED63E71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4338" y="3973861"/>
                <a:ext cx="726586" cy="445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9E79717-3C89-66E4-70A1-09224D822B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76495" y="2979441"/>
                <a:ext cx="939915" cy="520086"/>
              </a:xfrm>
              <a:prstGeom prst="rect">
                <a:avLst/>
              </a:prstGeom>
            </p:spPr>
          </p:pic>
          <p:pic>
            <p:nvPicPr>
              <p:cNvPr id="1030" name="Picture 6" descr="Premier League - Wikipedia">
                <a:extLst>
                  <a:ext uri="{FF2B5EF4-FFF2-40B4-BE49-F238E27FC236}">
                    <a16:creationId xmlns:a16="http://schemas.microsoft.com/office/drawing/2014/main" id="{B054B661-6D03-5B13-BC38-75796F6DF2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114" y="3907296"/>
                <a:ext cx="1007293" cy="4221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36A0CA8C-006F-E681-050F-2B8385F68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5636" y="2991326"/>
                <a:ext cx="656148" cy="496317"/>
              </a:xfrm>
              <a:prstGeom prst="rect">
                <a:avLst/>
              </a:prstGeom>
            </p:spPr>
          </p:pic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id="{F5D37C9E-BA3B-593D-CA35-99B38375A9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4234" y="3820809"/>
                <a:ext cx="566181" cy="3987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European Rugby Champions Cup - Wikipedia">
                <a:extLst>
                  <a:ext uri="{FF2B5EF4-FFF2-40B4-BE49-F238E27FC236}">
                    <a16:creationId xmlns:a16="http://schemas.microsoft.com/office/drawing/2014/main" id="{4AB86A9C-BD75-CEEA-3BCD-66C7363C3F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7816" y="3827936"/>
                <a:ext cx="681661" cy="704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575502-2E3D-CB6F-A5FC-8838273B2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57463" y="2511608"/>
              <a:ext cx="1251821" cy="977428"/>
            </a:xfrm>
            <a:prstGeom prst="rect">
              <a:avLst/>
            </a:prstGeom>
          </p:spPr>
        </p:pic>
        <p:sp>
          <p:nvSpPr>
            <p:cNvPr id="26" name="AutoShape 12">
              <a:extLst>
                <a:ext uri="{FF2B5EF4-FFF2-40B4-BE49-F238E27FC236}">
                  <a16:creationId xmlns:a16="http://schemas.microsoft.com/office/drawing/2014/main" id="{E9778443-D4C0-164F-943B-477A1310BD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19600" y="241935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38" name="Picture 14" descr="UCI World Tour - Wikipedia">
              <a:extLst>
                <a:ext uri="{FF2B5EF4-FFF2-40B4-BE49-F238E27FC236}">
                  <a16:creationId xmlns:a16="http://schemas.microsoft.com/office/drawing/2014/main" id="{7E1B0067-B7DE-7CA1-3EB9-21796CD20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956" y="4481807"/>
              <a:ext cx="975725" cy="380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A59DB2A-5F26-CD80-926A-454094698B44}"/>
              </a:ext>
            </a:extLst>
          </p:cNvPr>
          <p:cNvSpPr/>
          <p:nvPr/>
        </p:nvSpPr>
        <p:spPr>
          <a:xfrm>
            <a:off x="229289" y="145868"/>
            <a:ext cx="509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Learning from leaders across world sport ….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53D1CC4-1093-E0B1-BFEF-9EA5389F9566}"/>
              </a:ext>
            </a:extLst>
          </p:cNvPr>
          <p:cNvSpPr txBox="1">
            <a:spLocks/>
          </p:cNvSpPr>
          <p:nvPr/>
        </p:nvSpPr>
        <p:spPr>
          <a:xfrm>
            <a:off x="226359" y="919165"/>
            <a:ext cx="4481183" cy="3792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/>
              <a:t>Elite sports organisations ….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3BC29B6-3D79-A083-7F73-16C07C8D6760}"/>
              </a:ext>
            </a:extLst>
          </p:cNvPr>
          <p:cNvSpPr txBox="1">
            <a:spLocks/>
          </p:cNvSpPr>
          <p:nvPr/>
        </p:nvSpPr>
        <p:spPr>
          <a:xfrm>
            <a:off x="6516793" y="966679"/>
            <a:ext cx="2496201" cy="3792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GB" sz="1400" b="1" dirty="0"/>
              <a:t>Leaders with decades of sustained performance leadership experience….</a:t>
            </a:r>
          </a:p>
          <a:p>
            <a:pPr marL="9525" indent="0">
              <a:buNone/>
            </a:pPr>
            <a:endParaRPr lang="en-GB" sz="1400" dirty="0"/>
          </a:p>
          <a:p>
            <a:pPr marL="9525" indent="0">
              <a:buNone/>
            </a:pPr>
            <a:r>
              <a:rPr lang="en-GB" sz="1400" dirty="0"/>
              <a:t>World, European &amp; National &amp; League Success</a:t>
            </a:r>
          </a:p>
          <a:p>
            <a:pPr marL="9525" indent="0">
              <a:buNone/>
            </a:pPr>
            <a:endParaRPr lang="en-GB" sz="1400" dirty="0"/>
          </a:p>
          <a:p>
            <a:pPr marL="9525" indent="0">
              <a:buNone/>
            </a:pPr>
            <a:r>
              <a:rPr lang="en-GB" sz="1400" dirty="0"/>
              <a:t>Leaders across multiple Olympic cycles </a:t>
            </a:r>
          </a:p>
          <a:p>
            <a:pPr marL="9525" indent="0">
              <a:buNone/>
            </a:pPr>
            <a:r>
              <a:rPr lang="en-GB" sz="900" dirty="0"/>
              <a:t>(e.g. </a:t>
            </a:r>
            <a:r>
              <a:rPr lang="en-GB" sz="900" dirty="0" err="1"/>
              <a:t>Bejing</a:t>
            </a:r>
            <a:r>
              <a:rPr lang="en-GB" sz="900" dirty="0"/>
              <a:t> 2008, London 2012, Rio 2016, Tokyo 2020)</a:t>
            </a:r>
          </a:p>
          <a:p>
            <a:pPr marL="9525" indent="0">
              <a:buNone/>
            </a:pPr>
            <a:endParaRPr lang="en-GB" sz="1400" dirty="0"/>
          </a:p>
          <a:p>
            <a:pPr marL="9525" indent="0">
              <a:buNone/>
            </a:pPr>
            <a:r>
              <a:rPr lang="en-GB" sz="1400" dirty="0"/>
              <a:t>Leadership teams planning for performance in 2022 &amp; beyond</a:t>
            </a:r>
          </a:p>
          <a:p>
            <a:pPr marL="9525" indent="0">
              <a:buNone/>
            </a:pPr>
            <a:r>
              <a:rPr lang="en-GB" sz="1400" dirty="0"/>
              <a:t>	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058DC8-ADA9-CD9B-82FE-2884E4013609}"/>
              </a:ext>
            </a:extLst>
          </p:cNvPr>
          <p:cNvCxnSpPr/>
          <p:nvPr/>
        </p:nvCxnSpPr>
        <p:spPr>
          <a:xfrm>
            <a:off x="3163614" y="919166"/>
            <a:ext cx="0" cy="341109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CEF585-F4B2-854A-9E21-410DDF69A9C4}"/>
              </a:ext>
            </a:extLst>
          </p:cNvPr>
          <p:cNvCxnSpPr/>
          <p:nvPr/>
        </p:nvCxnSpPr>
        <p:spPr>
          <a:xfrm>
            <a:off x="6341274" y="958468"/>
            <a:ext cx="0" cy="341109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8576285-D050-34C5-1910-292E5CD521EF}"/>
              </a:ext>
            </a:extLst>
          </p:cNvPr>
          <p:cNvSpPr/>
          <p:nvPr/>
        </p:nvSpPr>
        <p:spPr>
          <a:xfrm>
            <a:off x="2176103" y="4636324"/>
            <a:ext cx="46570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Three landmark leadership studies in context </a:t>
            </a:r>
          </a:p>
        </p:txBody>
      </p:sp>
    </p:spTree>
    <p:extLst>
      <p:ext uri="{BB962C8B-B14F-4D97-AF65-F5344CB8AC3E}">
        <p14:creationId xmlns:p14="http://schemas.microsoft.com/office/powerpoint/2010/main" val="299665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Recycle outline">
            <a:extLst>
              <a:ext uri="{FF2B5EF4-FFF2-40B4-BE49-F238E27FC236}">
                <a16:creationId xmlns:a16="http://schemas.microsoft.com/office/drawing/2014/main" id="{7ED7D18E-7D62-F46F-57E4-5FBE098AC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1864" y="1248135"/>
            <a:ext cx="2647231" cy="26472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40F5B0-96BF-279D-3A88-3B7B31288C25}"/>
              </a:ext>
            </a:extLst>
          </p:cNvPr>
          <p:cNvSpPr/>
          <p:nvPr/>
        </p:nvSpPr>
        <p:spPr>
          <a:xfrm>
            <a:off x="1919693" y="3433701"/>
            <a:ext cx="14462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Growing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Capacity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E834B2-352B-656C-E0E9-121FA0EBFD06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5DCF31-5AB7-072C-560F-B77B19F0DDF0}"/>
              </a:ext>
            </a:extLst>
          </p:cNvPr>
          <p:cNvSpPr/>
          <p:nvPr/>
        </p:nvSpPr>
        <p:spPr>
          <a:xfrm>
            <a:off x="3790754" y="2434817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Sustainable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Performance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1144892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E834B2-352B-656C-E0E9-121FA0EBFD06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5DCF31-5AB7-072C-560F-B77B19F0DDF0}"/>
              </a:ext>
            </a:extLst>
          </p:cNvPr>
          <p:cNvSpPr/>
          <p:nvPr/>
        </p:nvSpPr>
        <p:spPr>
          <a:xfrm>
            <a:off x="3790754" y="2434817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Sustainable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Performance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66EA745-AA04-C1DB-6EDC-46B579500EE8}"/>
              </a:ext>
            </a:extLst>
          </p:cNvPr>
          <p:cNvSpPr/>
          <p:nvPr/>
        </p:nvSpPr>
        <p:spPr>
          <a:xfrm>
            <a:off x="1610970" y="2294662"/>
            <a:ext cx="6122611" cy="926639"/>
          </a:xfrm>
          <a:custGeom>
            <a:avLst/>
            <a:gdLst>
              <a:gd name="connsiteX0" fmla="*/ 0 w 5295204"/>
              <a:gd name="connsiteY0" fmla="*/ 154443 h 926639"/>
              <a:gd name="connsiteX1" fmla="*/ 154443 w 5295204"/>
              <a:gd name="connsiteY1" fmla="*/ 0 h 926639"/>
              <a:gd name="connsiteX2" fmla="*/ 5140761 w 5295204"/>
              <a:gd name="connsiteY2" fmla="*/ 0 h 926639"/>
              <a:gd name="connsiteX3" fmla="*/ 5295204 w 5295204"/>
              <a:gd name="connsiteY3" fmla="*/ 154443 h 926639"/>
              <a:gd name="connsiteX4" fmla="*/ 5295204 w 5295204"/>
              <a:gd name="connsiteY4" fmla="*/ 772196 h 926639"/>
              <a:gd name="connsiteX5" fmla="*/ 5140761 w 5295204"/>
              <a:gd name="connsiteY5" fmla="*/ 926639 h 926639"/>
              <a:gd name="connsiteX6" fmla="*/ 154443 w 5295204"/>
              <a:gd name="connsiteY6" fmla="*/ 926639 h 926639"/>
              <a:gd name="connsiteX7" fmla="*/ 0 w 5295204"/>
              <a:gd name="connsiteY7" fmla="*/ 772196 h 926639"/>
              <a:gd name="connsiteX8" fmla="*/ 0 w 5295204"/>
              <a:gd name="connsiteY8" fmla="*/ 154443 h 92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5204" h="926639">
                <a:moveTo>
                  <a:pt x="0" y="154443"/>
                </a:moveTo>
                <a:cubicBezTo>
                  <a:pt x="0" y="69146"/>
                  <a:pt x="69146" y="0"/>
                  <a:pt x="154443" y="0"/>
                </a:cubicBezTo>
                <a:lnTo>
                  <a:pt x="5140761" y="0"/>
                </a:lnTo>
                <a:cubicBezTo>
                  <a:pt x="5226058" y="0"/>
                  <a:pt x="5295204" y="69146"/>
                  <a:pt x="5295204" y="154443"/>
                </a:cubicBezTo>
                <a:lnTo>
                  <a:pt x="5295204" y="772196"/>
                </a:lnTo>
                <a:cubicBezTo>
                  <a:pt x="5295204" y="857493"/>
                  <a:pt x="5226058" y="926639"/>
                  <a:pt x="5140761" y="926639"/>
                </a:cubicBezTo>
                <a:lnTo>
                  <a:pt x="154443" y="926639"/>
                </a:lnTo>
                <a:cubicBezTo>
                  <a:pt x="69146" y="926639"/>
                  <a:pt x="0" y="857493"/>
                  <a:pt x="0" y="772196"/>
                </a:cubicBezTo>
                <a:lnTo>
                  <a:pt x="0" y="15444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675" tIns="136675" rIns="136675" bIns="1366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/>
              <a:t>HOW DO LEADERS REALLY DEVELOP ?</a:t>
            </a:r>
          </a:p>
        </p:txBody>
      </p:sp>
    </p:spTree>
    <p:extLst>
      <p:ext uri="{BB962C8B-B14F-4D97-AF65-F5344CB8AC3E}">
        <p14:creationId xmlns:p14="http://schemas.microsoft.com/office/powerpoint/2010/main" val="1002969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B064FE-4586-0FC8-0449-52DBEA4A7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259" y="972945"/>
            <a:ext cx="6614710" cy="3895028"/>
          </a:xfrm>
        </p:spPr>
        <p:txBody>
          <a:bodyPr>
            <a:normAutofit/>
          </a:bodyPr>
          <a:lstStyle/>
          <a:p>
            <a:pPr marL="6350" algn="l"/>
            <a:r>
              <a:rPr lang="en-GB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Studying long term development of “expert leaders”</a:t>
            </a:r>
            <a:endParaRPr lang="en-US" dirty="0"/>
          </a:p>
        </p:txBody>
      </p:sp>
      <p:pic>
        <p:nvPicPr>
          <p:cNvPr id="4" name="Graphic 3" descr="Recycle outline">
            <a:extLst>
              <a:ext uri="{FF2B5EF4-FFF2-40B4-BE49-F238E27FC236}">
                <a16:creationId xmlns:a16="http://schemas.microsoft.com/office/drawing/2014/main" id="{4BB12169-AA5B-ACA1-428E-95807DA0A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552" y="697122"/>
            <a:ext cx="1874628" cy="18746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0AA5D8-55F6-511E-E353-923AA558DC86}"/>
              </a:ext>
            </a:extLst>
          </p:cNvPr>
          <p:cNvSpPr/>
          <p:nvPr/>
        </p:nvSpPr>
        <p:spPr>
          <a:xfrm>
            <a:off x="0" y="2364989"/>
            <a:ext cx="1027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Growing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Capacity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9736E4-8A96-8403-9E19-362DF8961CEC}"/>
              </a:ext>
            </a:extLst>
          </p:cNvPr>
          <p:cNvGrpSpPr/>
          <p:nvPr/>
        </p:nvGrpSpPr>
        <p:grpSpPr>
          <a:xfrm>
            <a:off x="2667339" y="1603454"/>
            <a:ext cx="5034867" cy="1128725"/>
            <a:chOff x="2647872" y="1085214"/>
            <a:chExt cx="5034867" cy="112872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02012F-40C1-C791-C5D6-2FFAEB0B4494}"/>
                </a:ext>
              </a:extLst>
            </p:cNvPr>
            <p:cNvSpPr/>
            <p:nvPr/>
          </p:nvSpPr>
          <p:spPr>
            <a:xfrm>
              <a:off x="2654517" y="1085214"/>
              <a:ext cx="813045" cy="5327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Performance Director 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(Oly &amp; Para)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EA5CCC-BDFC-E816-AFB2-C0C772B0E397}"/>
                </a:ext>
              </a:extLst>
            </p:cNvPr>
            <p:cNvSpPr/>
            <p:nvPr/>
          </p:nvSpPr>
          <p:spPr>
            <a:xfrm>
              <a:off x="3741694" y="1085214"/>
              <a:ext cx="813045" cy="5327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Olympian &amp; Performance Director 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(Oly &amp; Para)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C8F8DD-BAB1-EC23-D594-2DB98F4A3BA5}"/>
                </a:ext>
              </a:extLst>
            </p:cNvPr>
            <p:cNvSpPr/>
            <p:nvPr/>
          </p:nvSpPr>
          <p:spPr>
            <a:xfrm>
              <a:off x="3741693" y="1681207"/>
              <a:ext cx="813045" cy="5327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Olympian , National Director &amp; Board INED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32FA0B-BF6B-FFD7-1703-BF82297BCE80}"/>
                </a:ext>
              </a:extLst>
            </p:cNvPr>
            <p:cNvSpPr/>
            <p:nvPr/>
          </p:nvSpPr>
          <p:spPr>
            <a:xfrm>
              <a:off x="5829314" y="1085214"/>
              <a:ext cx="813045" cy="5327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Olympian Coach &amp; Performance Director 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(Oly &amp; Para)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755B7F9-EFFD-FB41-3572-55F5D4BAF957}"/>
                </a:ext>
              </a:extLst>
            </p:cNvPr>
            <p:cNvSpPr/>
            <p:nvPr/>
          </p:nvSpPr>
          <p:spPr>
            <a:xfrm>
              <a:off x="2647872" y="1681207"/>
              <a:ext cx="813045" cy="5327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National Performance Director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C87014-E3F8-91FF-FC45-64379A68D2DA}"/>
                </a:ext>
              </a:extLst>
            </p:cNvPr>
            <p:cNvSpPr/>
            <p:nvPr/>
          </p:nvSpPr>
          <p:spPr>
            <a:xfrm>
              <a:off x="6869694" y="1681207"/>
              <a:ext cx="813045" cy="5327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National Head Coach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152D4C-D481-6ECD-1ED6-23357D3B1F14}"/>
                </a:ext>
              </a:extLst>
            </p:cNvPr>
            <p:cNvSpPr/>
            <p:nvPr/>
          </p:nvSpPr>
          <p:spPr>
            <a:xfrm>
              <a:off x="6866202" y="1085214"/>
              <a:ext cx="813045" cy="5327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High Performance Manager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8E1C7D-739F-A829-647D-3FA2E6F1D928}"/>
                </a:ext>
              </a:extLst>
            </p:cNvPr>
            <p:cNvSpPr/>
            <p:nvPr/>
          </p:nvSpPr>
          <p:spPr>
            <a:xfrm>
              <a:off x="4775400" y="1681207"/>
              <a:ext cx="813045" cy="5327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Olympian Coach &amp; Performance Director 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(Oly &amp; Para)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D65B3C4-1AB6-696D-B17C-4BBEA9D768C6}"/>
                </a:ext>
              </a:extLst>
            </p:cNvPr>
            <p:cNvSpPr/>
            <p:nvPr/>
          </p:nvSpPr>
          <p:spPr>
            <a:xfrm>
              <a:off x="5830154" y="1681207"/>
              <a:ext cx="813045" cy="5327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Chair / CEO of National Sports Agency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F2C94E8-6AF7-7159-CDD2-64D26DC524A2}"/>
                </a:ext>
              </a:extLst>
            </p:cNvPr>
            <p:cNvSpPr/>
            <p:nvPr/>
          </p:nvSpPr>
          <p:spPr>
            <a:xfrm>
              <a:off x="4774805" y="1085214"/>
              <a:ext cx="813045" cy="5327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National HOPS</a:t>
              </a:r>
            </a:p>
          </p:txBody>
        </p:sp>
      </p:grpSp>
      <p:sp>
        <p:nvSpPr>
          <p:cNvPr id="22" name="Subtitle 2">
            <a:extLst>
              <a:ext uri="{FF2B5EF4-FFF2-40B4-BE49-F238E27FC236}">
                <a16:creationId xmlns:a16="http://schemas.microsoft.com/office/drawing/2014/main" id="{EB2A5A82-BE4E-EB3E-E0AF-EF2D3D67ED16}"/>
              </a:ext>
            </a:extLst>
          </p:cNvPr>
          <p:cNvSpPr txBox="1">
            <a:spLocks/>
          </p:cNvSpPr>
          <p:nvPr/>
        </p:nvSpPr>
        <p:spPr>
          <a:xfrm>
            <a:off x="2495732" y="1248472"/>
            <a:ext cx="6614710" cy="3895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algn="l"/>
            <a:endParaRPr lang="en-GB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350" algn="l"/>
            <a:endParaRPr lang="en-GB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350" algn="l"/>
            <a:endParaRPr lang="en-GB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350" algn="l"/>
            <a:endParaRPr lang="en-GB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350" algn="l"/>
            <a:endParaRPr lang="en-GB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350" algn="l"/>
            <a:endParaRPr lang="en-GB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350" algn="l"/>
            <a:endParaRPr lang="en-GB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350" algn="l"/>
            <a:endParaRPr lang="en-GB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6350" algn="l"/>
            <a:r>
              <a:rPr lang="en-GB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depth reflective conversations and interviews </a:t>
            </a:r>
          </a:p>
          <a:p>
            <a:pPr marL="6350" algn="l"/>
            <a:r>
              <a:rPr lang="en-GB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			(</a:t>
            </a:r>
            <a:r>
              <a:rPr lang="en-GB" sz="2000" i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Interpretative Phenomenological Analysis</a:t>
            </a:r>
            <a:r>
              <a:rPr lang="en-GB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 </a:t>
            </a:r>
          </a:p>
          <a:p>
            <a:pPr marL="6350" algn="l"/>
            <a:r>
              <a:rPr lang="en-GB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177799" indent="-171448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do expert leaders experience their development over time?</a:t>
            </a:r>
          </a:p>
          <a:p>
            <a:pPr marL="177799" indent="-171448" algn="l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7799" indent="-171448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which experiences had most meaning and impact and why ?</a:t>
            </a:r>
          </a:p>
          <a:p>
            <a:pPr marL="177799" indent="-171448" algn="l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7799" indent="-171448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examining the nature of those experiences in depth</a:t>
            </a:r>
          </a:p>
          <a:p>
            <a:pPr marL="177799" indent="-171448" algn="l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4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0FCCCB-9317-E321-BE4F-4146410CA740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pic>
        <p:nvPicPr>
          <p:cNvPr id="23" name="Graphic 22" descr="Recycle outline">
            <a:extLst>
              <a:ext uri="{FF2B5EF4-FFF2-40B4-BE49-F238E27FC236}">
                <a16:creationId xmlns:a16="http://schemas.microsoft.com/office/drawing/2014/main" id="{B4634BDF-19DA-F37F-DD69-E6900DC60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552" y="697122"/>
            <a:ext cx="1874628" cy="18746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0E8D852-EA9E-74D7-0075-61284AA9D40D}"/>
              </a:ext>
            </a:extLst>
          </p:cNvPr>
          <p:cNvSpPr/>
          <p:nvPr/>
        </p:nvSpPr>
        <p:spPr>
          <a:xfrm>
            <a:off x="198460" y="4663504"/>
            <a:ext cx="57077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  <a:latin typeface="MyriadPro"/>
              </a:rPr>
              <a:t> Types of Developmental Experiences in Leadership (Higgins &amp; Fletcher, in press).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6D1053-6AB9-8478-38D1-7C70C73D0AF1}"/>
              </a:ext>
            </a:extLst>
          </p:cNvPr>
          <p:cNvSpPr/>
          <p:nvPr/>
        </p:nvSpPr>
        <p:spPr>
          <a:xfrm>
            <a:off x="4106620" y="2176726"/>
            <a:ext cx="1862275" cy="60046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Formative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699924-9BFA-916A-A4DE-F7DC05B2BEA0}"/>
              </a:ext>
            </a:extLst>
          </p:cNvPr>
          <p:cNvSpPr/>
          <p:nvPr/>
        </p:nvSpPr>
        <p:spPr>
          <a:xfrm>
            <a:off x="5296618" y="1325921"/>
            <a:ext cx="1637175" cy="60046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Transformative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37E908-E974-5FFE-501D-170FF6E8A2B8}"/>
              </a:ext>
            </a:extLst>
          </p:cNvPr>
          <p:cNvSpPr/>
          <p:nvPr/>
        </p:nvSpPr>
        <p:spPr>
          <a:xfrm>
            <a:off x="3122969" y="3017167"/>
            <a:ext cx="1967301" cy="600461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Informative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3A7E3D-F557-FE90-4341-6048FCEF305B}"/>
              </a:ext>
            </a:extLst>
          </p:cNvPr>
          <p:cNvSpPr/>
          <p:nvPr/>
        </p:nvSpPr>
        <p:spPr>
          <a:xfrm>
            <a:off x="0" y="2364989"/>
            <a:ext cx="1027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Growing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Capacity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DCF0DE1-9F3A-B35B-E076-D93CDCB681C7}"/>
              </a:ext>
            </a:extLst>
          </p:cNvPr>
          <p:cNvSpPr/>
          <p:nvPr/>
        </p:nvSpPr>
        <p:spPr>
          <a:xfrm>
            <a:off x="289937" y="101887"/>
            <a:ext cx="3688830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all experiences are equal …</a:t>
            </a:r>
          </a:p>
        </p:txBody>
      </p:sp>
    </p:spTree>
    <p:extLst>
      <p:ext uri="{BB962C8B-B14F-4D97-AF65-F5344CB8AC3E}">
        <p14:creationId xmlns:p14="http://schemas.microsoft.com/office/powerpoint/2010/main" val="123957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E2B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0FCCCB-9317-E321-BE4F-4146410CA740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pic>
        <p:nvPicPr>
          <p:cNvPr id="23" name="Graphic 22" descr="Recycle outline">
            <a:extLst>
              <a:ext uri="{FF2B5EF4-FFF2-40B4-BE49-F238E27FC236}">
                <a16:creationId xmlns:a16="http://schemas.microsoft.com/office/drawing/2014/main" id="{B4634BDF-19DA-F37F-DD69-E6900DC60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552" y="697122"/>
            <a:ext cx="1874628" cy="18746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0E8D852-EA9E-74D7-0075-61284AA9D40D}"/>
              </a:ext>
            </a:extLst>
          </p:cNvPr>
          <p:cNvSpPr/>
          <p:nvPr/>
        </p:nvSpPr>
        <p:spPr>
          <a:xfrm>
            <a:off x="198460" y="4663504"/>
            <a:ext cx="57077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  <a:latin typeface="MyriadPro"/>
              </a:rPr>
              <a:t> Types of Developmental Experiences in Leadership (Higgins &amp; Fletcher, in press).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3A7E3D-F557-FE90-4341-6048FCEF305B}"/>
              </a:ext>
            </a:extLst>
          </p:cNvPr>
          <p:cNvSpPr/>
          <p:nvPr/>
        </p:nvSpPr>
        <p:spPr>
          <a:xfrm>
            <a:off x="0" y="2433969"/>
            <a:ext cx="1027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Growing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Capacity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DCF0DE1-9F3A-B35B-E076-D93CDCB681C7}"/>
              </a:ext>
            </a:extLst>
          </p:cNvPr>
          <p:cNvSpPr/>
          <p:nvPr/>
        </p:nvSpPr>
        <p:spPr>
          <a:xfrm>
            <a:off x="289937" y="101887"/>
            <a:ext cx="6143028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commonality was there between experiences  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EB30B8-1732-B109-8682-56354E3E0D5E}"/>
              </a:ext>
            </a:extLst>
          </p:cNvPr>
          <p:cNvSpPr/>
          <p:nvPr/>
        </p:nvSpPr>
        <p:spPr>
          <a:xfrm>
            <a:off x="2336254" y="974869"/>
            <a:ext cx="1997238" cy="10026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Rockwell" panose="02060603020205020403" pitchFamily="18" charset="77"/>
              </a:rPr>
              <a:t>EARLY EXPERIENCES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9E7DB4-E8AC-DB68-856D-14328C1B7C6E}"/>
              </a:ext>
            </a:extLst>
          </p:cNvPr>
          <p:cNvSpPr/>
          <p:nvPr/>
        </p:nvSpPr>
        <p:spPr>
          <a:xfrm>
            <a:off x="6836210" y="2423801"/>
            <a:ext cx="1997238" cy="10026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Rockwell" panose="02060603020205020403" pitchFamily="18" charset="77"/>
              </a:rPr>
              <a:t>RECOVERY &amp; REFLECTION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0BCEBC-7810-DEAE-FE3D-F9C930C52C14}"/>
              </a:ext>
            </a:extLst>
          </p:cNvPr>
          <p:cNvSpPr/>
          <p:nvPr/>
        </p:nvSpPr>
        <p:spPr>
          <a:xfrm>
            <a:off x="4586233" y="974869"/>
            <a:ext cx="1997238" cy="10026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Rockwell" panose="02060603020205020403" pitchFamily="18" charset="77"/>
              </a:rPr>
              <a:t>INFLUENCE OF OTHERS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4755C5-1D49-5904-5C37-4B80AF01CEB5}"/>
              </a:ext>
            </a:extLst>
          </p:cNvPr>
          <p:cNvSpPr/>
          <p:nvPr/>
        </p:nvSpPr>
        <p:spPr>
          <a:xfrm>
            <a:off x="6836210" y="974869"/>
            <a:ext cx="1997238" cy="10026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Rockwell" panose="02060603020205020403" pitchFamily="18" charset="77"/>
              </a:rPr>
              <a:t>INFLUENCE OF ENVIRONMENTS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9E0818-3439-3B27-9D0E-4BF5FB951A25}"/>
              </a:ext>
            </a:extLst>
          </p:cNvPr>
          <p:cNvSpPr/>
          <p:nvPr/>
        </p:nvSpPr>
        <p:spPr>
          <a:xfrm>
            <a:off x="4586233" y="2393600"/>
            <a:ext cx="1997238" cy="10026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Rockwell" panose="02060603020205020403" pitchFamily="18" charset="77"/>
              </a:rPr>
              <a:t>PLANNED PROGRESSIVE PATHWAY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AD5157-8462-740E-BA71-B16D946677D8}"/>
              </a:ext>
            </a:extLst>
          </p:cNvPr>
          <p:cNvSpPr/>
          <p:nvPr/>
        </p:nvSpPr>
        <p:spPr>
          <a:xfrm>
            <a:off x="2340279" y="2397000"/>
            <a:ext cx="1997238" cy="10026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Rockwell" panose="02060603020205020403" pitchFamily="18" charset="77"/>
              </a:rPr>
              <a:t>CONSTANT LEARNING</a:t>
            </a:r>
          </a:p>
        </p:txBody>
      </p:sp>
    </p:spTree>
    <p:extLst>
      <p:ext uri="{BB962C8B-B14F-4D97-AF65-F5344CB8AC3E}">
        <p14:creationId xmlns:p14="http://schemas.microsoft.com/office/powerpoint/2010/main" val="8571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0FCCCB-9317-E321-BE4F-4146410CA740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pic>
        <p:nvPicPr>
          <p:cNvPr id="23" name="Graphic 22" descr="Recycle outline">
            <a:extLst>
              <a:ext uri="{FF2B5EF4-FFF2-40B4-BE49-F238E27FC236}">
                <a16:creationId xmlns:a16="http://schemas.microsoft.com/office/drawing/2014/main" id="{B4634BDF-19DA-F37F-DD69-E6900DC60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552" y="697122"/>
            <a:ext cx="1874628" cy="18746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0E8D852-EA9E-74D7-0075-61284AA9D40D}"/>
              </a:ext>
            </a:extLst>
          </p:cNvPr>
          <p:cNvSpPr/>
          <p:nvPr/>
        </p:nvSpPr>
        <p:spPr>
          <a:xfrm>
            <a:off x="198460" y="4663504"/>
            <a:ext cx="57077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solidFill>
                  <a:schemeClr val="bg1"/>
                </a:solidFill>
                <a:latin typeface="MyriadPro"/>
              </a:rPr>
              <a:t> Types of Developmental Experiences in Leadership (Higgins &amp; Fletcher, in press).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3A7E3D-F557-FE90-4341-6048FCEF305B}"/>
              </a:ext>
            </a:extLst>
          </p:cNvPr>
          <p:cNvSpPr/>
          <p:nvPr/>
        </p:nvSpPr>
        <p:spPr>
          <a:xfrm>
            <a:off x="0" y="2433969"/>
            <a:ext cx="1027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Growing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Capacity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DCF0DE1-9F3A-B35B-E076-D93CDCB681C7}"/>
              </a:ext>
            </a:extLst>
          </p:cNvPr>
          <p:cNvSpPr/>
          <p:nvPr/>
        </p:nvSpPr>
        <p:spPr>
          <a:xfrm>
            <a:off x="289937" y="101887"/>
            <a:ext cx="5080237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Experiences increase in value on reflection 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23C560-3561-0864-1AD4-9E3771D1BC49}"/>
              </a:ext>
            </a:extLst>
          </p:cNvPr>
          <p:cNvGrpSpPr/>
          <p:nvPr/>
        </p:nvGrpSpPr>
        <p:grpSpPr>
          <a:xfrm>
            <a:off x="3052338" y="1364913"/>
            <a:ext cx="4173779" cy="1571270"/>
            <a:chOff x="398221" y="2713651"/>
            <a:chExt cx="2935105" cy="92841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BBE7B7-118A-518E-EA2F-F0B8AB8324DD}"/>
                </a:ext>
              </a:extLst>
            </p:cNvPr>
            <p:cNvSpPr/>
            <p:nvPr/>
          </p:nvSpPr>
          <p:spPr>
            <a:xfrm>
              <a:off x="398221" y="2713651"/>
              <a:ext cx="2935105" cy="9284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F07707-6494-15C8-148A-2A7047FE6D63}"/>
                </a:ext>
              </a:extLst>
            </p:cNvPr>
            <p:cNvSpPr/>
            <p:nvPr/>
          </p:nvSpPr>
          <p:spPr>
            <a:xfrm>
              <a:off x="453035" y="3297978"/>
              <a:ext cx="1321898" cy="2743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IN REAL TIME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EFE8D9-93FA-17AB-BB0C-7B922061C79F}"/>
                </a:ext>
              </a:extLst>
            </p:cNvPr>
            <p:cNvSpPr/>
            <p:nvPr/>
          </p:nvSpPr>
          <p:spPr>
            <a:xfrm>
              <a:off x="1848450" y="3297978"/>
              <a:ext cx="1321898" cy="2743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ON REFLECTION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6D9439-7F16-81A4-3A5D-A8B85238AB10}"/>
                </a:ext>
              </a:extLst>
            </p:cNvPr>
            <p:cNvSpPr/>
            <p:nvPr/>
          </p:nvSpPr>
          <p:spPr>
            <a:xfrm>
              <a:off x="1257171" y="2838123"/>
              <a:ext cx="1351193" cy="375695"/>
            </a:xfrm>
            <a:prstGeom prst="rect">
              <a:avLst/>
            </a:prstGeom>
            <a:solidFill>
              <a:srgbClr val="F2CB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TIMING OF EXPERIENCE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5527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B93890-03A4-99DF-4956-AA7AD13E3D78}"/>
              </a:ext>
            </a:extLst>
          </p:cNvPr>
          <p:cNvSpPr/>
          <p:nvPr/>
        </p:nvSpPr>
        <p:spPr>
          <a:xfrm>
            <a:off x="252196" y="62675"/>
            <a:ext cx="8795174" cy="511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7030A0"/>
                </a:solidFill>
                <a:latin typeface="Rockwell" panose="02060603020205020403" pitchFamily="18" charset="77"/>
              </a:rPr>
              <a:t>INDIVIDUALLY DRIVEN, EXTERNALLY SUPPORTED &amp; ENHANCED, EXPERIENTIAL LEARNING JOURNEY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623027-FA31-3B6A-A2D1-C98F5C729DB1}"/>
              </a:ext>
            </a:extLst>
          </p:cNvPr>
          <p:cNvSpPr/>
          <p:nvPr/>
        </p:nvSpPr>
        <p:spPr>
          <a:xfrm>
            <a:off x="191747" y="730156"/>
            <a:ext cx="1060193" cy="5188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DRIVERS &amp; ENABLERS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774BCC-C740-44CB-CECB-24F7613D288D}"/>
              </a:ext>
            </a:extLst>
          </p:cNvPr>
          <p:cNvGrpSpPr/>
          <p:nvPr/>
        </p:nvGrpSpPr>
        <p:grpSpPr>
          <a:xfrm>
            <a:off x="-42532" y="1331425"/>
            <a:ext cx="1276159" cy="1805181"/>
            <a:chOff x="-4226" y="1890734"/>
            <a:chExt cx="1490246" cy="24357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83FED1-4D5D-B785-CF58-072CB81205B8}"/>
                </a:ext>
              </a:extLst>
            </p:cNvPr>
            <p:cNvSpPr/>
            <p:nvPr/>
          </p:nvSpPr>
          <p:spPr>
            <a:xfrm rot="16200000">
              <a:off x="-638640" y="2853868"/>
              <a:ext cx="1543226" cy="2743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75000"/>
                    </a:schemeClr>
                  </a:solidFill>
                  <a:latin typeface="Rockwell" panose="02060603020205020403" pitchFamily="18" charset="77"/>
                </a:rPr>
                <a:t>INTERNAL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F1D9B1-BBFA-CEFE-8034-06508862A935}"/>
                </a:ext>
              </a:extLst>
            </p:cNvPr>
            <p:cNvSpPr/>
            <p:nvPr/>
          </p:nvSpPr>
          <p:spPr>
            <a:xfrm>
              <a:off x="247971" y="1890734"/>
              <a:ext cx="1238049" cy="24357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Desire, motivation, drive, ambition, curiosity, passion, purpose. growth mindset</a:t>
              </a:r>
            </a:p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Performance mindset</a:t>
              </a:r>
            </a:p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Vulnerability, Empathy</a:t>
              </a:r>
            </a:p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Values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31480ED-E7BD-85E4-CC1F-B492039C68BF}"/>
              </a:ext>
            </a:extLst>
          </p:cNvPr>
          <p:cNvGrpSpPr/>
          <p:nvPr/>
        </p:nvGrpSpPr>
        <p:grpSpPr>
          <a:xfrm>
            <a:off x="-64733" y="3014986"/>
            <a:ext cx="1316673" cy="1543226"/>
            <a:chOff x="-22201" y="3004353"/>
            <a:chExt cx="1512448" cy="15432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4D8F8D2-CE52-4762-5313-78B94CC32FCF}"/>
                </a:ext>
              </a:extLst>
            </p:cNvPr>
            <p:cNvSpPr/>
            <p:nvPr/>
          </p:nvSpPr>
          <p:spPr>
            <a:xfrm>
              <a:off x="252198" y="3178600"/>
              <a:ext cx="1238049" cy="123684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Challenge / support</a:t>
              </a:r>
            </a:p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Autonomy</a:t>
              </a:r>
            </a:p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Environmental Drivers ( Vision, Strategy, Culture)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6B0FA4-75C7-4729-4123-06C771D6A972}"/>
                </a:ext>
              </a:extLst>
            </p:cNvPr>
            <p:cNvSpPr/>
            <p:nvPr/>
          </p:nvSpPr>
          <p:spPr>
            <a:xfrm rot="16200000">
              <a:off x="-656615" y="3638767"/>
              <a:ext cx="1543226" cy="2743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75000"/>
                    </a:schemeClr>
                  </a:solidFill>
                  <a:latin typeface="Rockwell" panose="02060603020205020403" pitchFamily="18" charset="77"/>
                </a:rPr>
                <a:t>EXTERNAL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FCA57B8-D08C-7FCA-70FF-CFB3172E903B}"/>
              </a:ext>
            </a:extLst>
          </p:cNvPr>
          <p:cNvSpPr txBox="1"/>
          <p:nvPr/>
        </p:nvSpPr>
        <p:spPr>
          <a:xfrm rot="16200000">
            <a:off x="-149722" y="2739827"/>
            <a:ext cx="284075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INDIVIDUAL  &amp; ORGANISATIONAL READINESS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363846-B147-0B2D-32E3-8E78DDCDA0D9}"/>
              </a:ext>
            </a:extLst>
          </p:cNvPr>
          <p:cNvSpPr/>
          <p:nvPr/>
        </p:nvSpPr>
        <p:spPr>
          <a:xfrm>
            <a:off x="1370140" y="718355"/>
            <a:ext cx="1033553" cy="518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EARLY EXPERIENCES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81636C-8EFD-9452-A869-5121317B7D65}"/>
              </a:ext>
            </a:extLst>
          </p:cNvPr>
          <p:cNvSpPr/>
          <p:nvPr/>
        </p:nvSpPr>
        <p:spPr>
          <a:xfrm>
            <a:off x="2500650" y="718355"/>
            <a:ext cx="1033553" cy="518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INFLUENCE OF OTHERS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6E9768-A4FF-D415-3399-DA00E0DB0AF8}"/>
              </a:ext>
            </a:extLst>
          </p:cNvPr>
          <p:cNvSpPr/>
          <p:nvPr/>
        </p:nvSpPr>
        <p:spPr>
          <a:xfrm>
            <a:off x="1384242" y="2296714"/>
            <a:ext cx="1015282" cy="4576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Building confidence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87C925-DCE5-BB86-7AEF-910528546191}"/>
              </a:ext>
            </a:extLst>
          </p:cNvPr>
          <p:cNvSpPr/>
          <p:nvPr/>
        </p:nvSpPr>
        <p:spPr>
          <a:xfrm>
            <a:off x="1370140" y="1320792"/>
            <a:ext cx="1033553" cy="9112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Foundational experiences experiences of leading, and of being led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6F722D-7936-588E-0449-BFF938DE7C95}"/>
              </a:ext>
            </a:extLst>
          </p:cNvPr>
          <p:cNvSpPr/>
          <p:nvPr/>
        </p:nvSpPr>
        <p:spPr>
          <a:xfrm>
            <a:off x="2497849" y="3457138"/>
            <a:ext cx="1033553" cy="7707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Observing others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Role models – good / bad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7EE765-7619-07A6-A93A-191A1796CCC2}"/>
              </a:ext>
            </a:extLst>
          </p:cNvPr>
          <p:cNvSpPr/>
          <p:nvPr/>
        </p:nvSpPr>
        <p:spPr>
          <a:xfrm>
            <a:off x="2500650" y="2712698"/>
            <a:ext cx="1033553" cy="6933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Guidance / support / knowledge / opportunity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E006D9-07A4-9262-EB56-0F34BD999F1A}"/>
              </a:ext>
            </a:extLst>
          </p:cNvPr>
          <p:cNvSpPr/>
          <p:nvPr/>
        </p:nvSpPr>
        <p:spPr>
          <a:xfrm>
            <a:off x="2500650" y="1311630"/>
            <a:ext cx="1033553" cy="13500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Mentoring 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3 Types of mentor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Sequential mentors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Multiple mentors – different roles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87E898-E79C-6FCB-8ADA-FE911586018D}"/>
              </a:ext>
            </a:extLst>
          </p:cNvPr>
          <p:cNvSpPr/>
          <p:nvPr/>
        </p:nvSpPr>
        <p:spPr>
          <a:xfrm>
            <a:off x="1370140" y="2819610"/>
            <a:ext cx="1033553" cy="536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Opportunity to “play” at leadership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BC8484-4B06-0B86-4CBC-2A3DAB3FB4E1}"/>
              </a:ext>
            </a:extLst>
          </p:cNvPr>
          <p:cNvSpPr/>
          <p:nvPr/>
        </p:nvSpPr>
        <p:spPr>
          <a:xfrm>
            <a:off x="2497849" y="4278983"/>
            <a:ext cx="1033553" cy="744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Coaching approach </a:t>
            </a:r>
          </a:p>
          <a:p>
            <a:pPr marL="171448" indent="-171448">
              <a:buFontTx/>
              <a:buChar char="-"/>
            </a:pP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Challenge </a:t>
            </a:r>
          </a:p>
          <a:p>
            <a:pPr marL="171448" indent="-171448">
              <a:buFontTx/>
              <a:buChar char="-"/>
            </a:pP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Support 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7790DCF-2B4E-48AA-2BA3-05E0FB001435}"/>
              </a:ext>
            </a:extLst>
          </p:cNvPr>
          <p:cNvSpPr/>
          <p:nvPr/>
        </p:nvSpPr>
        <p:spPr>
          <a:xfrm>
            <a:off x="1373125" y="3414422"/>
            <a:ext cx="1026398" cy="679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Developing capability and capacity to lead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D7EAB29-C7B6-93B5-3654-83589C6E5035}"/>
              </a:ext>
            </a:extLst>
          </p:cNvPr>
          <p:cNvSpPr/>
          <p:nvPr/>
        </p:nvSpPr>
        <p:spPr>
          <a:xfrm>
            <a:off x="10326639" y="2644488"/>
            <a:ext cx="1238049" cy="4714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Resilience @ ITOS</a:t>
            </a:r>
          </a:p>
        </p:txBody>
      </p:sp>
    </p:spTree>
    <p:extLst>
      <p:ext uri="{BB962C8B-B14F-4D97-AF65-F5344CB8AC3E}">
        <p14:creationId xmlns:p14="http://schemas.microsoft.com/office/powerpoint/2010/main" val="193019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2" grpId="0" animBg="1"/>
      <p:bldP spid="24" grpId="0" animBg="1"/>
      <p:bldP spid="31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AE44AE-831E-8630-6AA6-3F4AF96C59D2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B82E3C-E34E-9864-8AF9-4E9C3A30EE1D}"/>
              </a:ext>
            </a:extLst>
          </p:cNvPr>
          <p:cNvSpPr/>
          <p:nvPr/>
        </p:nvSpPr>
        <p:spPr>
          <a:xfrm>
            <a:off x="2010033" y="816632"/>
            <a:ext cx="693268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7" indent="-28574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Multiple Mentors (</a:t>
            </a:r>
            <a:r>
              <a:rPr lang="en-GB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different people different strengths)</a:t>
            </a:r>
          </a:p>
          <a:p>
            <a:pPr marL="285747" indent="-28574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Succession of Mentors </a:t>
            </a:r>
            <a:r>
              <a:rPr lang="en-GB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(key inputs at key times of career)</a:t>
            </a:r>
          </a:p>
          <a:p>
            <a:pPr marL="285747" indent="-28574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Types of Mentor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Role – </a:t>
            </a:r>
            <a:r>
              <a:rPr lang="en-GB" sz="1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erformance </a:t>
            </a:r>
            <a:r>
              <a:rPr lang="en-GB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(common focus of exec coaching)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 Roles – </a:t>
            </a:r>
            <a:r>
              <a:rPr lang="en-GB" sz="1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reparation for Transitions</a:t>
            </a:r>
            <a:r>
              <a:rPr lang="en-GB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(high challenge / high support)</a:t>
            </a:r>
            <a:endParaRPr lang="en-GB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 Growth – High </a:t>
            </a:r>
            <a:r>
              <a:rPr lang="en-GB" sz="1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otential </a:t>
            </a:r>
            <a:r>
              <a:rPr lang="en-GB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(longer term strategic / systemic)</a:t>
            </a:r>
            <a:endParaRPr lang="en-GB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2BC7CF-AFC0-88F3-29A8-60D42BC45736}"/>
              </a:ext>
            </a:extLst>
          </p:cNvPr>
          <p:cNvSpPr/>
          <p:nvPr/>
        </p:nvSpPr>
        <p:spPr>
          <a:xfrm>
            <a:off x="1744926" y="197217"/>
            <a:ext cx="2908168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Importance of Mentoring</a:t>
            </a:r>
          </a:p>
        </p:txBody>
      </p:sp>
      <p:pic>
        <p:nvPicPr>
          <p:cNvPr id="7" name="Graphic 6" descr="Recycle outline">
            <a:extLst>
              <a:ext uri="{FF2B5EF4-FFF2-40B4-BE49-F238E27FC236}">
                <a16:creationId xmlns:a16="http://schemas.microsoft.com/office/drawing/2014/main" id="{E75C9E00-B68E-A7E6-5741-2CC4B4753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132" y="646869"/>
            <a:ext cx="1475229" cy="14752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F840B2-DC5B-4B0A-B900-435D2FF659A5}"/>
              </a:ext>
            </a:extLst>
          </p:cNvPr>
          <p:cNvSpPr/>
          <p:nvPr/>
        </p:nvSpPr>
        <p:spPr>
          <a:xfrm>
            <a:off x="0" y="2017752"/>
            <a:ext cx="937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Growing Leadership Capacity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157D9979-AC89-A569-EC2A-19F1EFB4D347}"/>
              </a:ext>
            </a:extLst>
          </p:cNvPr>
          <p:cNvSpPr/>
          <p:nvPr/>
        </p:nvSpPr>
        <p:spPr>
          <a:xfrm>
            <a:off x="3657600" y="2872740"/>
            <a:ext cx="2529840" cy="0"/>
          </a:xfrm>
          <a:custGeom>
            <a:avLst/>
            <a:gdLst>
              <a:gd name="connsiteX0" fmla="*/ 0 w 2529840"/>
              <a:gd name="connsiteY0" fmla="*/ 0 h 0"/>
              <a:gd name="connsiteX1" fmla="*/ 2529840 w 2529840"/>
              <a:gd name="connsiteY1" fmla="*/ 0 h 0"/>
              <a:gd name="connsiteX2" fmla="*/ 2438400 w 252984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9840">
                <a:moveTo>
                  <a:pt x="0" y="0"/>
                </a:moveTo>
                <a:lnTo>
                  <a:pt x="2529840" y="0"/>
                </a:lnTo>
                <a:lnTo>
                  <a:pt x="2438400" y="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17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B93890-03A4-99DF-4956-AA7AD13E3D78}"/>
              </a:ext>
            </a:extLst>
          </p:cNvPr>
          <p:cNvSpPr/>
          <p:nvPr/>
        </p:nvSpPr>
        <p:spPr>
          <a:xfrm>
            <a:off x="252196" y="62675"/>
            <a:ext cx="8795174" cy="511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7030A0"/>
                </a:solidFill>
                <a:latin typeface="Rockwell" panose="02060603020205020403" pitchFamily="18" charset="77"/>
              </a:rPr>
              <a:t>INDIVIDUALLY DRIVEN, EXTERNALLY SUPPORTED &amp; ENHANCED, EXPERIENTIAL LEARNING JOURNEY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623027-FA31-3B6A-A2D1-C98F5C729DB1}"/>
              </a:ext>
            </a:extLst>
          </p:cNvPr>
          <p:cNvSpPr/>
          <p:nvPr/>
        </p:nvSpPr>
        <p:spPr>
          <a:xfrm>
            <a:off x="191747" y="730156"/>
            <a:ext cx="1060193" cy="5188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DRIVERS &amp; ENABLERS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774BCC-C740-44CB-CECB-24F7613D288D}"/>
              </a:ext>
            </a:extLst>
          </p:cNvPr>
          <p:cNvGrpSpPr/>
          <p:nvPr/>
        </p:nvGrpSpPr>
        <p:grpSpPr>
          <a:xfrm>
            <a:off x="-42532" y="1331425"/>
            <a:ext cx="1276159" cy="1805181"/>
            <a:chOff x="-4226" y="1890734"/>
            <a:chExt cx="1490246" cy="24357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83FED1-4D5D-B785-CF58-072CB81205B8}"/>
                </a:ext>
              </a:extLst>
            </p:cNvPr>
            <p:cNvSpPr/>
            <p:nvPr/>
          </p:nvSpPr>
          <p:spPr>
            <a:xfrm rot="16200000">
              <a:off x="-638640" y="2853868"/>
              <a:ext cx="1543226" cy="2743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75000"/>
                    </a:schemeClr>
                  </a:solidFill>
                  <a:latin typeface="Rockwell" panose="02060603020205020403" pitchFamily="18" charset="77"/>
                </a:rPr>
                <a:t>INTERNAL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F1D9B1-BBFA-CEFE-8034-06508862A935}"/>
                </a:ext>
              </a:extLst>
            </p:cNvPr>
            <p:cNvSpPr/>
            <p:nvPr/>
          </p:nvSpPr>
          <p:spPr>
            <a:xfrm>
              <a:off x="247971" y="1890734"/>
              <a:ext cx="1238049" cy="24357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Desire, motivation, drive, ambition, curiosity, passion, purpose. growth mindset</a:t>
              </a:r>
            </a:p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Performance mindset</a:t>
              </a:r>
            </a:p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Vulnerability, Empathy</a:t>
              </a:r>
            </a:p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Values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31480ED-E7BD-85E4-CC1F-B492039C68BF}"/>
              </a:ext>
            </a:extLst>
          </p:cNvPr>
          <p:cNvGrpSpPr/>
          <p:nvPr/>
        </p:nvGrpSpPr>
        <p:grpSpPr>
          <a:xfrm>
            <a:off x="-64733" y="3014986"/>
            <a:ext cx="1316673" cy="1543226"/>
            <a:chOff x="-22201" y="3004353"/>
            <a:chExt cx="1512448" cy="15432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4D8F8D2-CE52-4762-5313-78B94CC32FCF}"/>
                </a:ext>
              </a:extLst>
            </p:cNvPr>
            <p:cNvSpPr/>
            <p:nvPr/>
          </p:nvSpPr>
          <p:spPr>
            <a:xfrm>
              <a:off x="252198" y="3178600"/>
              <a:ext cx="1238049" cy="123684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Challenge / support</a:t>
              </a:r>
            </a:p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Autonomy</a:t>
              </a:r>
            </a:p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Environmental Drivers ( Vision, Strategy, Culture)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6B0FA4-75C7-4729-4123-06C771D6A972}"/>
                </a:ext>
              </a:extLst>
            </p:cNvPr>
            <p:cNvSpPr/>
            <p:nvPr/>
          </p:nvSpPr>
          <p:spPr>
            <a:xfrm rot="16200000">
              <a:off x="-656615" y="3638767"/>
              <a:ext cx="1543226" cy="2743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75000"/>
                    </a:schemeClr>
                  </a:solidFill>
                  <a:latin typeface="Rockwell" panose="02060603020205020403" pitchFamily="18" charset="77"/>
                </a:rPr>
                <a:t>EXTERNAL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FCA57B8-D08C-7FCA-70FF-CFB3172E903B}"/>
              </a:ext>
            </a:extLst>
          </p:cNvPr>
          <p:cNvSpPr txBox="1"/>
          <p:nvPr/>
        </p:nvSpPr>
        <p:spPr>
          <a:xfrm rot="16200000">
            <a:off x="-149722" y="2739827"/>
            <a:ext cx="284075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INDIVIDUAL  &amp; ORGANISATIONAL READINESS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363846-B147-0B2D-32E3-8E78DDCDA0D9}"/>
              </a:ext>
            </a:extLst>
          </p:cNvPr>
          <p:cNvSpPr/>
          <p:nvPr/>
        </p:nvSpPr>
        <p:spPr>
          <a:xfrm>
            <a:off x="1370140" y="718355"/>
            <a:ext cx="1033553" cy="518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EARLY EXPERIENCES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81636C-8EFD-9452-A869-5121317B7D65}"/>
              </a:ext>
            </a:extLst>
          </p:cNvPr>
          <p:cNvSpPr/>
          <p:nvPr/>
        </p:nvSpPr>
        <p:spPr>
          <a:xfrm>
            <a:off x="2500650" y="718355"/>
            <a:ext cx="1033553" cy="518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INFLUENCE OF OTHERS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67E7BD-5089-1FCC-CF6D-B3587412B0C8}"/>
              </a:ext>
            </a:extLst>
          </p:cNvPr>
          <p:cNvSpPr/>
          <p:nvPr/>
        </p:nvSpPr>
        <p:spPr>
          <a:xfrm>
            <a:off x="3605888" y="718355"/>
            <a:ext cx="1033553" cy="518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INFLUENCE OF </a:t>
            </a:r>
            <a:r>
              <a:rPr lang="en-US" sz="800" dirty="0">
                <a:solidFill>
                  <a:srgbClr val="0070C0"/>
                </a:solidFill>
                <a:latin typeface="Rockwell" panose="02060603020205020403" pitchFamily="18" charset="77"/>
              </a:rPr>
              <a:t>ENVIRONMENTS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6E9768-A4FF-D415-3399-DA00E0DB0AF8}"/>
              </a:ext>
            </a:extLst>
          </p:cNvPr>
          <p:cNvSpPr/>
          <p:nvPr/>
        </p:nvSpPr>
        <p:spPr>
          <a:xfrm>
            <a:off x="1384242" y="2296714"/>
            <a:ext cx="1015282" cy="4576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Building confidence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87C925-DCE5-BB86-7AEF-910528546191}"/>
              </a:ext>
            </a:extLst>
          </p:cNvPr>
          <p:cNvSpPr/>
          <p:nvPr/>
        </p:nvSpPr>
        <p:spPr>
          <a:xfrm>
            <a:off x="1370140" y="1320792"/>
            <a:ext cx="1033553" cy="9112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Foundational experiences experiences of leading, and of being led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6F722D-7936-588E-0449-BFF938DE7C95}"/>
              </a:ext>
            </a:extLst>
          </p:cNvPr>
          <p:cNvSpPr/>
          <p:nvPr/>
        </p:nvSpPr>
        <p:spPr>
          <a:xfrm>
            <a:off x="2497849" y="3457138"/>
            <a:ext cx="1033553" cy="7707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Observing others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Role models – good / bad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7EE765-7619-07A6-A93A-191A1796CCC2}"/>
              </a:ext>
            </a:extLst>
          </p:cNvPr>
          <p:cNvSpPr/>
          <p:nvPr/>
        </p:nvSpPr>
        <p:spPr>
          <a:xfrm>
            <a:off x="2500650" y="2712698"/>
            <a:ext cx="1033553" cy="6933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Guidance / support / knowledge / opportunity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E006D9-07A4-9262-EB56-0F34BD999F1A}"/>
              </a:ext>
            </a:extLst>
          </p:cNvPr>
          <p:cNvSpPr/>
          <p:nvPr/>
        </p:nvSpPr>
        <p:spPr>
          <a:xfrm>
            <a:off x="2500650" y="1311630"/>
            <a:ext cx="1033553" cy="13500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Mentoring 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3 Types of mentor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Sequential mentors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Multiple mentors – different roles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87E898-E79C-6FCB-8ADA-FE911586018D}"/>
              </a:ext>
            </a:extLst>
          </p:cNvPr>
          <p:cNvSpPr/>
          <p:nvPr/>
        </p:nvSpPr>
        <p:spPr>
          <a:xfrm>
            <a:off x="1370140" y="2819610"/>
            <a:ext cx="1033553" cy="536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Opportunity to “play” at leadership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BC8484-4B06-0B86-4CBC-2A3DAB3FB4E1}"/>
              </a:ext>
            </a:extLst>
          </p:cNvPr>
          <p:cNvSpPr/>
          <p:nvPr/>
        </p:nvSpPr>
        <p:spPr>
          <a:xfrm>
            <a:off x="2497849" y="4278983"/>
            <a:ext cx="1033553" cy="744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Coaching approach </a:t>
            </a:r>
          </a:p>
          <a:p>
            <a:pPr marL="171448" indent="-171448">
              <a:buFontTx/>
              <a:buChar char="-"/>
            </a:pP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Challenge </a:t>
            </a:r>
          </a:p>
          <a:p>
            <a:pPr marL="171448" indent="-171448">
              <a:buFontTx/>
              <a:buChar char="-"/>
            </a:pP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Support 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A7B91B-CDD3-D8B3-5234-890339BB554D}"/>
              </a:ext>
            </a:extLst>
          </p:cNvPr>
          <p:cNvSpPr/>
          <p:nvPr/>
        </p:nvSpPr>
        <p:spPr>
          <a:xfrm>
            <a:off x="3603089" y="2205618"/>
            <a:ext cx="1028953" cy="5802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Fit with environment</a:t>
            </a:r>
          </a:p>
          <a:p>
            <a:r>
              <a:rPr lang="en-US" sz="900" dirty="0">
                <a:solidFill>
                  <a:srgbClr val="00B050"/>
                </a:solidFill>
                <a:latin typeface="Rockwell" panose="02060603020205020403" pitchFamily="18" charset="77"/>
              </a:rPr>
              <a:t>+</a:t>
            </a:r>
            <a:r>
              <a:rPr lang="en-US" sz="900" dirty="0" err="1">
                <a:solidFill>
                  <a:srgbClr val="00B050"/>
                </a:solidFill>
                <a:latin typeface="Rockwell" panose="02060603020205020403" pitchFamily="18" charset="77"/>
              </a:rPr>
              <a:t>ve</a:t>
            </a: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    </a:t>
            </a:r>
            <a:r>
              <a:rPr lang="en-US" sz="900" dirty="0">
                <a:solidFill>
                  <a:srgbClr val="FF0000"/>
                </a:solidFill>
                <a:latin typeface="Rockwell" panose="02060603020205020403" pitchFamily="18" charset="77"/>
              </a:rPr>
              <a:t>-</a:t>
            </a:r>
            <a:r>
              <a:rPr lang="en-US" sz="900" dirty="0" err="1">
                <a:solidFill>
                  <a:srgbClr val="FF0000"/>
                </a:solidFill>
                <a:latin typeface="Rockwell" panose="02060603020205020403" pitchFamily="18" charset="77"/>
              </a:rPr>
              <a:t>ve</a:t>
            </a: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 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  <a:sym typeface="Wingdings" pitchFamily="2" charset="2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DE46655-50F0-737A-9E0F-D24A2967F8E5}"/>
              </a:ext>
            </a:extLst>
          </p:cNvPr>
          <p:cNvSpPr/>
          <p:nvPr/>
        </p:nvSpPr>
        <p:spPr>
          <a:xfrm>
            <a:off x="3603089" y="2846889"/>
            <a:ext cx="1028953" cy="9022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High challenge / high support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Highly developmental environments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255F58-0200-DAA6-0E66-FF37EC67D338}"/>
              </a:ext>
            </a:extLst>
          </p:cNvPr>
          <p:cNvSpPr/>
          <p:nvPr/>
        </p:nvSpPr>
        <p:spPr>
          <a:xfrm>
            <a:off x="3603089" y="4275620"/>
            <a:ext cx="1028953" cy="744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Exposure to environments (different, broad range)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1C48B8B-9AFB-FC2E-BFBD-E857114F54EE}"/>
              </a:ext>
            </a:extLst>
          </p:cNvPr>
          <p:cNvSpPr/>
          <p:nvPr/>
        </p:nvSpPr>
        <p:spPr>
          <a:xfrm>
            <a:off x="3614259" y="1311630"/>
            <a:ext cx="1028953" cy="832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Environment as enabler 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-</a:t>
            </a: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  <a:sym typeface="Wingdings" pitchFamily="2" charset="2"/>
              </a:rPr>
              <a:t>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and inhibitor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  <a:sym typeface="Wingdings" pitchFamily="2" charset="2"/>
              </a:rPr>
              <a:t>-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433785A-FD11-EBF4-5158-5272A1D0A56F}"/>
              </a:ext>
            </a:extLst>
          </p:cNvPr>
          <p:cNvSpPr/>
          <p:nvPr/>
        </p:nvSpPr>
        <p:spPr>
          <a:xfrm>
            <a:off x="3593761" y="3810248"/>
            <a:ext cx="1028953" cy="4043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Performance environments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  <a:sym typeface="Wingdings" pitchFamily="2" charset="2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7790DCF-2B4E-48AA-2BA3-05E0FB001435}"/>
              </a:ext>
            </a:extLst>
          </p:cNvPr>
          <p:cNvSpPr/>
          <p:nvPr/>
        </p:nvSpPr>
        <p:spPr>
          <a:xfrm>
            <a:off x="1373125" y="3414422"/>
            <a:ext cx="1026398" cy="679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Developing capability and capacity to lead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D7EAB29-C7B6-93B5-3654-83589C6E5035}"/>
              </a:ext>
            </a:extLst>
          </p:cNvPr>
          <p:cNvSpPr/>
          <p:nvPr/>
        </p:nvSpPr>
        <p:spPr>
          <a:xfrm>
            <a:off x="10326639" y="2644488"/>
            <a:ext cx="1238049" cy="4714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Resilience @ ITOS</a:t>
            </a:r>
          </a:p>
        </p:txBody>
      </p:sp>
    </p:spTree>
    <p:extLst>
      <p:ext uri="{BB962C8B-B14F-4D97-AF65-F5344CB8AC3E}">
        <p14:creationId xmlns:p14="http://schemas.microsoft.com/office/powerpoint/2010/main" val="2798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1" grpId="0" animBg="1"/>
      <p:bldP spid="42" grpId="0" animBg="1"/>
      <p:bldP spid="44" grpId="0" animBg="1"/>
      <p:bldP spid="45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7BF5768-9C8F-63FD-EF37-C8D094631A54}"/>
              </a:ext>
            </a:extLst>
          </p:cNvPr>
          <p:cNvSpPr txBox="1"/>
          <p:nvPr/>
        </p:nvSpPr>
        <p:spPr>
          <a:xfrm>
            <a:off x="6055744" y="38531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29B791-705A-886D-D46A-2E5DB1736DA7}"/>
              </a:ext>
            </a:extLst>
          </p:cNvPr>
          <p:cNvSpPr/>
          <p:nvPr/>
        </p:nvSpPr>
        <p:spPr>
          <a:xfrm>
            <a:off x="4152700" y="698835"/>
            <a:ext cx="1557176" cy="1557176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40000"/>
                    <a:lumOff val="60000"/>
                  </a:schemeClr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Unrelenting </a:t>
            </a:r>
          </a:p>
          <a:p>
            <a:pPr algn="ctr"/>
            <a:r>
              <a:rPr lang="en-US" sz="1100" dirty="0">
                <a:solidFill>
                  <a:schemeClr val="tx1">
                    <a:lumMod val="40000"/>
                    <a:lumOff val="60000"/>
                  </a:schemeClr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environment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F07F78-CA89-5429-FDA8-70D031E0087A}"/>
              </a:ext>
            </a:extLst>
          </p:cNvPr>
          <p:cNvSpPr/>
          <p:nvPr/>
        </p:nvSpPr>
        <p:spPr>
          <a:xfrm>
            <a:off x="5827662" y="698835"/>
            <a:ext cx="1557176" cy="155717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Highly Developmental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environment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155956-C50D-7689-12F3-52473F0E0FB9}"/>
              </a:ext>
            </a:extLst>
          </p:cNvPr>
          <p:cNvSpPr/>
          <p:nvPr/>
        </p:nvSpPr>
        <p:spPr>
          <a:xfrm>
            <a:off x="4155721" y="2365640"/>
            <a:ext cx="1557176" cy="1557176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40000"/>
                    <a:lumOff val="60000"/>
                  </a:schemeClr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Stagnating </a:t>
            </a:r>
          </a:p>
          <a:p>
            <a:pPr algn="ctr"/>
            <a:r>
              <a:rPr lang="en-US" sz="1100" dirty="0">
                <a:solidFill>
                  <a:schemeClr val="tx1">
                    <a:lumMod val="40000"/>
                    <a:lumOff val="60000"/>
                  </a:schemeClr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environment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F0B2FE-E8C6-367F-35AC-E0DEFAC5805C}"/>
              </a:ext>
            </a:extLst>
          </p:cNvPr>
          <p:cNvSpPr/>
          <p:nvPr/>
        </p:nvSpPr>
        <p:spPr>
          <a:xfrm>
            <a:off x="5827662" y="2365640"/>
            <a:ext cx="1557176" cy="1557176"/>
          </a:xfrm>
          <a:prstGeom prst="rect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40000"/>
                    <a:lumOff val="60000"/>
                  </a:schemeClr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 </a:t>
            </a:r>
            <a:r>
              <a:rPr lang="en-US" sz="1100">
                <a:solidFill>
                  <a:schemeClr val="tx1">
                    <a:lumMod val="40000"/>
                    <a:lumOff val="60000"/>
                  </a:schemeClr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comfort zone</a:t>
            </a:r>
            <a:endParaRPr lang="en-US" sz="1100" dirty="0">
              <a:solidFill>
                <a:schemeClr val="tx1">
                  <a:lumMod val="40000"/>
                  <a:lumOff val="60000"/>
                </a:schemeClr>
              </a:solidFill>
              <a:latin typeface="Phosphate Inline" panose="02000506050000020004" pitchFamily="2" charset="77"/>
              <a:cs typeface="Phosphate Inline" panose="02000506050000020004" pitchFamily="2" charset="77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6BBA5A-BEE6-A0DE-4AC0-2284E8A5EB4E}"/>
              </a:ext>
            </a:extLst>
          </p:cNvPr>
          <p:cNvCxnSpPr/>
          <p:nvPr/>
        </p:nvCxnSpPr>
        <p:spPr>
          <a:xfrm>
            <a:off x="4152700" y="4347713"/>
            <a:ext cx="3232138" cy="0"/>
          </a:xfrm>
          <a:prstGeom prst="straightConnector1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896661-A2D9-8B52-7A03-83462787850B}"/>
              </a:ext>
            </a:extLst>
          </p:cNvPr>
          <p:cNvCxnSpPr>
            <a:cxnSpLocks/>
          </p:cNvCxnSpPr>
          <p:nvPr/>
        </p:nvCxnSpPr>
        <p:spPr>
          <a:xfrm flipV="1">
            <a:off x="3747259" y="698836"/>
            <a:ext cx="0" cy="3211901"/>
          </a:xfrm>
          <a:prstGeom prst="straightConnector1">
            <a:avLst/>
          </a:prstGeom>
          <a:noFill/>
          <a:ln w="57150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292BB40-9BC8-3252-A837-44AB179AEE7B}"/>
              </a:ext>
            </a:extLst>
          </p:cNvPr>
          <p:cNvSpPr/>
          <p:nvPr/>
        </p:nvSpPr>
        <p:spPr>
          <a:xfrm rot="16200000">
            <a:off x="2719117" y="2120118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Challenge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8B746-A5C5-E5C4-BCEA-E6527585B0FD}"/>
              </a:ext>
            </a:extLst>
          </p:cNvPr>
          <p:cNvSpPr/>
          <p:nvPr/>
        </p:nvSpPr>
        <p:spPr>
          <a:xfrm>
            <a:off x="5302519" y="4450578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Support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DF2397-97FB-77B6-6E3C-12830BBBD7D1}"/>
              </a:ext>
            </a:extLst>
          </p:cNvPr>
          <p:cNvSpPr/>
          <p:nvPr/>
        </p:nvSpPr>
        <p:spPr>
          <a:xfrm rot="16200000">
            <a:off x="3235255" y="1338923"/>
            <a:ext cx="580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0BA563-925F-E896-A256-A1825C161FC4}"/>
              </a:ext>
            </a:extLst>
          </p:cNvPr>
          <p:cNvSpPr/>
          <p:nvPr/>
        </p:nvSpPr>
        <p:spPr>
          <a:xfrm rot="16200000">
            <a:off x="3250643" y="3150442"/>
            <a:ext cx="538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LOW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E46689-4DF0-A242-712E-5AEFA71D899A}"/>
              </a:ext>
            </a:extLst>
          </p:cNvPr>
          <p:cNvSpPr/>
          <p:nvPr/>
        </p:nvSpPr>
        <p:spPr>
          <a:xfrm>
            <a:off x="6293017" y="3974309"/>
            <a:ext cx="580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46710B-1592-775C-05B6-3B87E8C5345A}"/>
              </a:ext>
            </a:extLst>
          </p:cNvPr>
          <p:cNvSpPr/>
          <p:nvPr/>
        </p:nvSpPr>
        <p:spPr>
          <a:xfrm>
            <a:off x="4661823" y="3984664"/>
            <a:ext cx="538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E8D852-EA9E-74D7-0075-61284AA9D40D}"/>
              </a:ext>
            </a:extLst>
          </p:cNvPr>
          <p:cNvSpPr/>
          <p:nvPr/>
        </p:nvSpPr>
        <p:spPr>
          <a:xfrm>
            <a:off x="1192642" y="4776796"/>
            <a:ext cx="7951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b="1" i="1" dirty="0">
                <a:solidFill>
                  <a:schemeClr val="bg1"/>
                </a:solidFill>
                <a:latin typeface="MyriadPro"/>
              </a:rPr>
              <a:t>Challenge-support matrix for developing sustainable performance leadership  (adapted from Fletcher &amp; Sarkar, 2016).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AD4603-73E4-856A-2970-46FF859BA7F5}"/>
              </a:ext>
            </a:extLst>
          </p:cNvPr>
          <p:cNvSpPr/>
          <p:nvPr/>
        </p:nvSpPr>
        <p:spPr>
          <a:xfrm>
            <a:off x="289937" y="101887"/>
            <a:ext cx="5009705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Creating safe conditions of high challenge …</a:t>
            </a:r>
          </a:p>
        </p:txBody>
      </p:sp>
      <p:pic>
        <p:nvPicPr>
          <p:cNvPr id="29" name="Graphic 28" descr="Recycle outline">
            <a:extLst>
              <a:ext uri="{FF2B5EF4-FFF2-40B4-BE49-F238E27FC236}">
                <a16:creationId xmlns:a16="http://schemas.microsoft.com/office/drawing/2014/main" id="{2DBEA783-1A63-7BC9-811B-17AE2D984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089" y="3574223"/>
            <a:ext cx="1197275" cy="119727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7FC4648-7F5A-A809-1E3C-88D251DCB04B}"/>
              </a:ext>
            </a:extLst>
          </p:cNvPr>
          <p:cNvSpPr/>
          <p:nvPr/>
        </p:nvSpPr>
        <p:spPr>
          <a:xfrm>
            <a:off x="658765" y="3092199"/>
            <a:ext cx="937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Developing 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Thriving 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Cultures</a:t>
            </a:r>
          </a:p>
        </p:txBody>
      </p:sp>
    </p:spTree>
    <p:extLst>
      <p:ext uri="{BB962C8B-B14F-4D97-AF65-F5344CB8AC3E}">
        <p14:creationId xmlns:p14="http://schemas.microsoft.com/office/powerpoint/2010/main" val="28421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E2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217" y="1350544"/>
            <a:ext cx="8229600" cy="3792956"/>
          </a:xfrm>
        </p:spPr>
        <p:txBody>
          <a:bodyPr>
            <a:normAutofit fontScale="92500" lnSpcReduction="10000"/>
          </a:bodyPr>
          <a:lstStyle/>
          <a:p>
            <a:pPr marL="347658"/>
            <a:r>
              <a:rPr lang="en-GB" dirty="0">
                <a:cs typeface="Aharoni" panose="02010803020104030203" pitchFamily="2" charset="-79"/>
              </a:rPr>
              <a:t>future challenges and opportunities for leadership in elite sports organisations</a:t>
            </a:r>
            <a:endParaRPr lang="en-GB" sz="1600" dirty="0">
              <a:cs typeface="Aharoni" panose="02010803020104030203" pitchFamily="2" charset="-79"/>
            </a:endParaRPr>
          </a:p>
          <a:p>
            <a:pPr marL="347658"/>
            <a:endParaRPr lang="en-GB" dirty="0">
              <a:cs typeface="Aharoni" panose="02010803020104030203" pitchFamily="2" charset="-79"/>
            </a:endParaRPr>
          </a:p>
          <a:p>
            <a:pPr marL="347658"/>
            <a:r>
              <a:rPr lang="en-GB" dirty="0">
                <a:cs typeface="Aharoni" panose="02010803020104030203" pitchFamily="2" charset="-79"/>
              </a:rPr>
              <a:t>how expert leaders really develop over time ….. which experiences had most impact and why ?</a:t>
            </a:r>
            <a:endParaRPr lang="en-GB" sz="1600" dirty="0">
              <a:cs typeface="Aharoni" panose="02010803020104030203" pitchFamily="2" charset="-79"/>
            </a:endParaRPr>
          </a:p>
          <a:p>
            <a:pPr marL="290509" indent="-285747"/>
            <a:endParaRPr lang="en-GB" sz="1600" dirty="0">
              <a:cs typeface="Aharoni" panose="02010803020104030203" pitchFamily="2" charset="-79"/>
            </a:endParaRPr>
          </a:p>
          <a:p>
            <a:pPr marL="347658"/>
            <a:r>
              <a:rPr lang="en-GB" dirty="0">
                <a:cs typeface="Aharoni" panose="02010803020104030203" pitchFamily="2" charset="-79"/>
              </a:rPr>
              <a:t>how sports organisations should be developing their future leaders ?</a:t>
            </a:r>
          </a:p>
          <a:p>
            <a:pPr marL="0" indent="0">
              <a:buNone/>
            </a:pPr>
            <a:endParaRPr lang="en-GB" dirty="0"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GB" dirty="0">
                <a:cs typeface="Aharoni" panose="02010803020104030203" pitchFamily="2" charset="-79"/>
              </a:rPr>
              <a:t>…  to sustain high performance 🏆  in changing environments </a:t>
            </a:r>
          </a:p>
          <a:p>
            <a:pPr marL="0" indent="0">
              <a:buNone/>
            </a:pPr>
            <a:r>
              <a:rPr lang="en-GB" dirty="0">
                <a:cs typeface="Aharoni" panose="02010803020104030203" pitchFamily="2" charset="-79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39743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B93890-03A4-99DF-4956-AA7AD13E3D78}"/>
              </a:ext>
            </a:extLst>
          </p:cNvPr>
          <p:cNvSpPr/>
          <p:nvPr/>
        </p:nvSpPr>
        <p:spPr>
          <a:xfrm>
            <a:off x="252196" y="62675"/>
            <a:ext cx="8795174" cy="511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7030A0"/>
                </a:solidFill>
                <a:latin typeface="Rockwell" panose="02060603020205020403" pitchFamily="18" charset="77"/>
              </a:rPr>
              <a:t>INDIVIDUALLY DRIVEN, EXTERNALLY SUPPORTED &amp; ENHANCED, EXPERIENTIAL LEARNING JOURNEY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623027-FA31-3B6A-A2D1-C98F5C729DB1}"/>
              </a:ext>
            </a:extLst>
          </p:cNvPr>
          <p:cNvSpPr/>
          <p:nvPr/>
        </p:nvSpPr>
        <p:spPr>
          <a:xfrm>
            <a:off x="191747" y="730156"/>
            <a:ext cx="1060193" cy="5188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DRIVERS &amp; ENABLERS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774BCC-C740-44CB-CECB-24F7613D288D}"/>
              </a:ext>
            </a:extLst>
          </p:cNvPr>
          <p:cNvGrpSpPr/>
          <p:nvPr/>
        </p:nvGrpSpPr>
        <p:grpSpPr>
          <a:xfrm>
            <a:off x="-42532" y="1331425"/>
            <a:ext cx="1276159" cy="1805181"/>
            <a:chOff x="-4226" y="1890734"/>
            <a:chExt cx="1490246" cy="24357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83FED1-4D5D-B785-CF58-072CB81205B8}"/>
                </a:ext>
              </a:extLst>
            </p:cNvPr>
            <p:cNvSpPr/>
            <p:nvPr/>
          </p:nvSpPr>
          <p:spPr>
            <a:xfrm rot="16200000">
              <a:off x="-638640" y="2853868"/>
              <a:ext cx="1543226" cy="2743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75000"/>
                    </a:schemeClr>
                  </a:solidFill>
                  <a:latin typeface="Rockwell" panose="02060603020205020403" pitchFamily="18" charset="77"/>
                </a:rPr>
                <a:t>INTERNAL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F1D9B1-BBFA-CEFE-8034-06508862A935}"/>
                </a:ext>
              </a:extLst>
            </p:cNvPr>
            <p:cNvSpPr/>
            <p:nvPr/>
          </p:nvSpPr>
          <p:spPr>
            <a:xfrm>
              <a:off x="247971" y="1890734"/>
              <a:ext cx="1238049" cy="24357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Desire, motivation, drive, ambition, curiosity, passion, purpose. growth mindset</a:t>
              </a:r>
            </a:p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Performance mindset</a:t>
              </a:r>
            </a:p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Vulnerability, Empathy</a:t>
              </a:r>
            </a:p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Values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31480ED-E7BD-85E4-CC1F-B492039C68BF}"/>
              </a:ext>
            </a:extLst>
          </p:cNvPr>
          <p:cNvGrpSpPr/>
          <p:nvPr/>
        </p:nvGrpSpPr>
        <p:grpSpPr>
          <a:xfrm>
            <a:off x="-64733" y="3014986"/>
            <a:ext cx="1316673" cy="1543226"/>
            <a:chOff x="-22201" y="3004353"/>
            <a:chExt cx="1512448" cy="15432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4D8F8D2-CE52-4762-5313-78B94CC32FCF}"/>
                </a:ext>
              </a:extLst>
            </p:cNvPr>
            <p:cNvSpPr/>
            <p:nvPr/>
          </p:nvSpPr>
          <p:spPr>
            <a:xfrm>
              <a:off x="252198" y="3178600"/>
              <a:ext cx="1238049" cy="123684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Challenge / support</a:t>
              </a:r>
            </a:p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Autonomy</a:t>
              </a:r>
            </a:p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Environmental Drivers ( Vision, Strategy, Culture)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6B0FA4-75C7-4729-4123-06C771D6A972}"/>
                </a:ext>
              </a:extLst>
            </p:cNvPr>
            <p:cNvSpPr/>
            <p:nvPr/>
          </p:nvSpPr>
          <p:spPr>
            <a:xfrm rot="16200000">
              <a:off x="-656615" y="3638767"/>
              <a:ext cx="1543226" cy="2743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75000"/>
                    </a:schemeClr>
                  </a:solidFill>
                  <a:latin typeface="Rockwell" panose="02060603020205020403" pitchFamily="18" charset="77"/>
                </a:rPr>
                <a:t>EXTERNAL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FCA57B8-D08C-7FCA-70FF-CFB3172E903B}"/>
              </a:ext>
            </a:extLst>
          </p:cNvPr>
          <p:cNvSpPr txBox="1"/>
          <p:nvPr/>
        </p:nvSpPr>
        <p:spPr>
          <a:xfrm rot="16200000">
            <a:off x="-149722" y="2739827"/>
            <a:ext cx="284075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INDIVIDUAL  &amp; ORGANISATIONAL READINESS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363846-B147-0B2D-32E3-8E78DDCDA0D9}"/>
              </a:ext>
            </a:extLst>
          </p:cNvPr>
          <p:cNvSpPr/>
          <p:nvPr/>
        </p:nvSpPr>
        <p:spPr>
          <a:xfrm>
            <a:off x="1370140" y="718355"/>
            <a:ext cx="1033553" cy="518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EARLY EXPERIENCES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81636C-8EFD-9452-A869-5121317B7D65}"/>
              </a:ext>
            </a:extLst>
          </p:cNvPr>
          <p:cNvSpPr/>
          <p:nvPr/>
        </p:nvSpPr>
        <p:spPr>
          <a:xfrm>
            <a:off x="2500650" y="718355"/>
            <a:ext cx="1033553" cy="518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INFLUENCE OF OTHERS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67E7BD-5089-1FCC-CF6D-B3587412B0C8}"/>
              </a:ext>
            </a:extLst>
          </p:cNvPr>
          <p:cNvSpPr/>
          <p:nvPr/>
        </p:nvSpPr>
        <p:spPr>
          <a:xfrm>
            <a:off x="3605888" y="718355"/>
            <a:ext cx="1033553" cy="518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INFLUENCE OF </a:t>
            </a:r>
            <a:r>
              <a:rPr lang="en-US" sz="800" dirty="0">
                <a:solidFill>
                  <a:srgbClr val="0070C0"/>
                </a:solidFill>
                <a:latin typeface="Rockwell" panose="02060603020205020403" pitchFamily="18" charset="77"/>
              </a:rPr>
              <a:t>ENVIRONMENTS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46D6E-2EF8-2CC9-F3A8-DD583BFF918A}"/>
              </a:ext>
            </a:extLst>
          </p:cNvPr>
          <p:cNvSpPr/>
          <p:nvPr/>
        </p:nvSpPr>
        <p:spPr>
          <a:xfrm>
            <a:off x="5831575" y="727286"/>
            <a:ext cx="1033553" cy="518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PLANNED PROGRESSIVE PATHWAY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40125-C581-12A2-61BC-6B02F3DBB909}"/>
              </a:ext>
            </a:extLst>
          </p:cNvPr>
          <p:cNvSpPr/>
          <p:nvPr/>
        </p:nvSpPr>
        <p:spPr>
          <a:xfrm>
            <a:off x="4720937" y="718355"/>
            <a:ext cx="1033553" cy="518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CONSTANT LEARNING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6E9768-A4FF-D415-3399-DA00E0DB0AF8}"/>
              </a:ext>
            </a:extLst>
          </p:cNvPr>
          <p:cNvSpPr/>
          <p:nvPr/>
        </p:nvSpPr>
        <p:spPr>
          <a:xfrm>
            <a:off x="1384242" y="2296714"/>
            <a:ext cx="1015282" cy="4576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Building confidence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87C925-DCE5-BB86-7AEF-910528546191}"/>
              </a:ext>
            </a:extLst>
          </p:cNvPr>
          <p:cNvSpPr/>
          <p:nvPr/>
        </p:nvSpPr>
        <p:spPr>
          <a:xfrm>
            <a:off x="1370140" y="1320792"/>
            <a:ext cx="1033553" cy="9112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Foundational experiences experiences of leading, and of being led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6F722D-7936-588E-0449-BFF938DE7C95}"/>
              </a:ext>
            </a:extLst>
          </p:cNvPr>
          <p:cNvSpPr/>
          <p:nvPr/>
        </p:nvSpPr>
        <p:spPr>
          <a:xfrm>
            <a:off x="2497849" y="3457138"/>
            <a:ext cx="1033553" cy="7707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Observing others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Role models – good / bad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7EE765-7619-07A6-A93A-191A1796CCC2}"/>
              </a:ext>
            </a:extLst>
          </p:cNvPr>
          <p:cNvSpPr/>
          <p:nvPr/>
        </p:nvSpPr>
        <p:spPr>
          <a:xfrm>
            <a:off x="2500650" y="2712698"/>
            <a:ext cx="1033553" cy="6933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Guidance / support / knowledge / opportunity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E006D9-07A4-9262-EB56-0F34BD999F1A}"/>
              </a:ext>
            </a:extLst>
          </p:cNvPr>
          <p:cNvSpPr/>
          <p:nvPr/>
        </p:nvSpPr>
        <p:spPr>
          <a:xfrm>
            <a:off x="2500650" y="1311630"/>
            <a:ext cx="1033553" cy="13500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Mentoring 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3 Types of mentor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Sequential mentors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Multiple mentors – different roles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87E898-E79C-6FCB-8ADA-FE911586018D}"/>
              </a:ext>
            </a:extLst>
          </p:cNvPr>
          <p:cNvSpPr/>
          <p:nvPr/>
        </p:nvSpPr>
        <p:spPr>
          <a:xfrm>
            <a:off x="1370140" y="2819610"/>
            <a:ext cx="1033553" cy="536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Opportunity to “play” at leadership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BC8484-4B06-0B86-4CBC-2A3DAB3FB4E1}"/>
              </a:ext>
            </a:extLst>
          </p:cNvPr>
          <p:cNvSpPr/>
          <p:nvPr/>
        </p:nvSpPr>
        <p:spPr>
          <a:xfrm>
            <a:off x="2497849" y="4278983"/>
            <a:ext cx="1033553" cy="744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Coaching approach </a:t>
            </a:r>
          </a:p>
          <a:p>
            <a:pPr marL="171448" indent="-171448">
              <a:buFontTx/>
              <a:buChar char="-"/>
            </a:pP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Challenge </a:t>
            </a:r>
          </a:p>
          <a:p>
            <a:pPr marL="171448" indent="-171448">
              <a:buFontTx/>
              <a:buChar char="-"/>
            </a:pP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Support 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A7B91B-CDD3-D8B3-5234-890339BB554D}"/>
              </a:ext>
            </a:extLst>
          </p:cNvPr>
          <p:cNvSpPr/>
          <p:nvPr/>
        </p:nvSpPr>
        <p:spPr>
          <a:xfrm>
            <a:off x="3603089" y="2205618"/>
            <a:ext cx="1028953" cy="5802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Fit with environment</a:t>
            </a:r>
          </a:p>
          <a:p>
            <a:r>
              <a:rPr lang="en-US" sz="900" dirty="0">
                <a:solidFill>
                  <a:srgbClr val="00B050"/>
                </a:solidFill>
                <a:latin typeface="Rockwell" panose="02060603020205020403" pitchFamily="18" charset="77"/>
              </a:rPr>
              <a:t>+</a:t>
            </a:r>
            <a:r>
              <a:rPr lang="en-US" sz="900" dirty="0" err="1">
                <a:solidFill>
                  <a:srgbClr val="00B050"/>
                </a:solidFill>
                <a:latin typeface="Rockwell" panose="02060603020205020403" pitchFamily="18" charset="77"/>
              </a:rPr>
              <a:t>ve</a:t>
            </a: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    </a:t>
            </a:r>
            <a:r>
              <a:rPr lang="en-US" sz="900" dirty="0">
                <a:solidFill>
                  <a:srgbClr val="FF0000"/>
                </a:solidFill>
                <a:latin typeface="Rockwell" panose="02060603020205020403" pitchFamily="18" charset="77"/>
              </a:rPr>
              <a:t>-</a:t>
            </a:r>
            <a:r>
              <a:rPr lang="en-US" sz="900" dirty="0" err="1">
                <a:solidFill>
                  <a:srgbClr val="FF0000"/>
                </a:solidFill>
                <a:latin typeface="Rockwell" panose="02060603020205020403" pitchFamily="18" charset="77"/>
              </a:rPr>
              <a:t>ve</a:t>
            </a: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 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  <a:sym typeface="Wingdings" pitchFamily="2" charset="2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DE46655-50F0-737A-9E0F-D24A2967F8E5}"/>
              </a:ext>
            </a:extLst>
          </p:cNvPr>
          <p:cNvSpPr/>
          <p:nvPr/>
        </p:nvSpPr>
        <p:spPr>
          <a:xfrm>
            <a:off x="3603089" y="2846889"/>
            <a:ext cx="1028953" cy="9022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High challenge / high support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Highly developmental environments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255F58-0200-DAA6-0E66-FF37EC67D338}"/>
              </a:ext>
            </a:extLst>
          </p:cNvPr>
          <p:cNvSpPr/>
          <p:nvPr/>
        </p:nvSpPr>
        <p:spPr>
          <a:xfrm>
            <a:off x="3603089" y="4275620"/>
            <a:ext cx="1028953" cy="744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Exposure to environments (different, broad range)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1C48B8B-9AFB-FC2E-BFBD-E857114F54EE}"/>
              </a:ext>
            </a:extLst>
          </p:cNvPr>
          <p:cNvSpPr/>
          <p:nvPr/>
        </p:nvSpPr>
        <p:spPr>
          <a:xfrm>
            <a:off x="3614259" y="1311630"/>
            <a:ext cx="1028953" cy="832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Environment as enabler 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-</a:t>
            </a: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  <a:sym typeface="Wingdings" pitchFamily="2" charset="2"/>
              </a:rPr>
              <a:t>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and inhibitor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  <a:sym typeface="Wingdings" pitchFamily="2" charset="2"/>
              </a:rPr>
              <a:t>-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433785A-FD11-EBF4-5158-5272A1D0A56F}"/>
              </a:ext>
            </a:extLst>
          </p:cNvPr>
          <p:cNvSpPr/>
          <p:nvPr/>
        </p:nvSpPr>
        <p:spPr>
          <a:xfrm>
            <a:off x="3593761" y="3810248"/>
            <a:ext cx="1028953" cy="4043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Performance environments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  <a:sym typeface="Wingdings" pitchFamily="2" charset="2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A07865-BC9C-4E36-EEE5-67B4D4E6F6A8}"/>
              </a:ext>
            </a:extLst>
          </p:cNvPr>
          <p:cNvSpPr/>
          <p:nvPr/>
        </p:nvSpPr>
        <p:spPr>
          <a:xfrm>
            <a:off x="4725273" y="3729736"/>
            <a:ext cx="1052311" cy="1290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Peer to peer learning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Team based learning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Learning from others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Learning with others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7790DCF-2B4E-48AA-2BA3-05E0FB001435}"/>
              </a:ext>
            </a:extLst>
          </p:cNvPr>
          <p:cNvSpPr/>
          <p:nvPr/>
        </p:nvSpPr>
        <p:spPr>
          <a:xfrm>
            <a:off x="1373125" y="3414422"/>
            <a:ext cx="1026398" cy="679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Developing capability and capacity to lead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29B5C2A-E3D9-A399-987B-B11D14B71AEE}"/>
              </a:ext>
            </a:extLst>
          </p:cNvPr>
          <p:cNvSpPr/>
          <p:nvPr/>
        </p:nvSpPr>
        <p:spPr>
          <a:xfrm>
            <a:off x="4722390" y="2369082"/>
            <a:ext cx="1052311" cy="13146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Experiential learning journey Understanding self, others, teams, organisations, systems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00B470-58D1-AB79-8FDF-9933D5258EFA}"/>
              </a:ext>
            </a:extLst>
          </p:cNvPr>
          <p:cNvSpPr/>
          <p:nvPr/>
        </p:nvSpPr>
        <p:spPr>
          <a:xfrm>
            <a:off x="4720938" y="1318106"/>
            <a:ext cx="1052311" cy="10049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Constant learning</a:t>
            </a:r>
          </a:p>
          <a:p>
            <a:pPr marL="95249" indent="-63500">
              <a:buFontTx/>
              <a:buChar char="-"/>
            </a:pP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About people</a:t>
            </a:r>
          </a:p>
          <a:p>
            <a:pPr marL="95249" indent="-63500">
              <a:buFontTx/>
              <a:buChar char="-"/>
            </a:pP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About culture</a:t>
            </a:r>
          </a:p>
          <a:p>
            <a:pPr marL="95249" indent="-63500">
              <a:buFontTx/>
              <a:buChar char="-"/>
            </a:pP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About environments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ABFD54-5454-CD65-5501-E87C3EB45F2B}"/>
              </a:ext>
            </a:extLst>
          </p:cNvPr>
          <p:cNvSpPr/>
          <p:nvPr/>
        </p:nvSpPr>
        <p:spPr>
          <a:xfrm>
            <a:off x="5840479" y="3466067"/>
            <a:ext cx="1052311" cy="8727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Deep end vs curated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Lack of planning vs planned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9F0FE2-0AE8-81FE-B8B5-63023E0F0E55}"/>
              </a:ext>
            </a:extLst>
          </p:cNvPr>
          <p:cNvSpPr/>
          <p:nvPr/>
        </p:nvSpPr>
        <p:spPr>
          <a:xfrm>
            <a:off x="5840478" y="2394646"/>
            <a:ext cx="1034200" cy="10006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Opportunity to Curate Quality of Exposure to roles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Exposure to environments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F605247-A28C-B628-3983-7BC261973C35}"/>
              </a:ext>
            </a:extLst>
          </p:cNvPr>
          <p:cNvSpPr/>
          <p:nvPr/>
        </p:nvSpPr>
        <p:spPr>
          <a:xfrm>
            <a:off x="5847360" y="1334404"/>
            <a:ext cx="1018585" cy="10049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Individualised planned progression of expose and skill / capability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9E3D2F2-E0AC-2BB9-8472-F949F63D8CF2}"/>
              </a:ext>
            </a:extLst>
          </p:cNvPr>
          <p:cNvSpPr/>
          <p:nvPr/>
        </p:nvSpPr>
        <p:spPr>
          <a:xfrm>
            <a:off x="5831060" y="4383828"/>
            <a:ext cx="1052311" cy="6801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Timing of support – before key transitions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D7EAB29-C7B6-93B5-3654-83589C6E5035}"/>
              </a:ext>
            </a:extLst>
          </p:cNvPr>
          <p:cNvSpPr/>
          <p:nvPr/>
        </p:nvSpPr>
        <p:spPr>
          <a:xfrm>
            <a:off x="10326639" y="2644488"/>
            <a:ext cx="1238049" cy="4714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Resilience @ ITOS</a:t>
            </a:r>
          </a:p>
        </p:txBody>
      </p:sp>
    </p:spTree>
    <p:extLst>
      <p:ext uri="{BB962C8B-B14F-4D97-AF65-F5344CB8AC3E}">
        <p14:creationId xmlns:p14="http://schemas.microsoft.com/office/powerpoint/2010/main" val="88455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8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AE44AE-831E-8630-6AA6-3F4AF96C59D2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pic>
        <p:nvPicPr>
          <p:cNvPr id="9" name="Graphic 8" descr="Pyramid with levels with solid fill">
            <a:extLst>
              <a:ext uri="{FF2B5EF4-FFF2-40B4-BE49-F238E27FC236}">
                <a16:creationId xmlns:a16="http://schemas.microsoft.com/office/drawing/2014/main" id="{701BDF7F-C479-C916-D74D-F76FE59D3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0652" y="435080"/>
            <a:ext cx="3240657" cy="26352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6A0F79-F675-4FE1-D6FB-021E44102FBD}"/>
              </a:ext>
            </a:extLst>
          </p:cNvPr>
          <p:cNvSpPr/>
          <p:nvPr/>
        </p:nvSpPr>
        <p:spPr>
          <a:xfrm>
            <a:off x="7004339" y="2336818"/>
            <a:ext cx="1553630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Early Leader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1829B8-DC48-4CF7-989C-771D1E3C7DD7}"/>
              </a:ext>
            </a:extLst>
          </p:cNvPr>
          <p:cNvSpPr/>
          <p:nvPr/>
        </p:nvSpPr>
        <p:spPr>
          <a:xfrm>
            <a:off x="6598091" y="1860094"/>
            <a:ext cx="143981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Practitioner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CBB7C8-935C-9A23-511B-5CC2D360E433}"/>
              </a:ext>
            </a:extLst>
          </p:cNvPr>
          <p:cNvSpPr/>
          <p:nvPr/>
        </p:nvSpPr>
        <p:spPr>
          <a:xfrm>
            <a:off x="6329726" y="1383369"/>
            <a:ext cx="893194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Expert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71CC7A-30D4-E2D9-4427-AC3F8AE622AC}"/>
              </a:ext>
            </a:extLst>
          </p:cNvPr>
          <p:cNvSpPr/>
          <p:nvPr/>
        </p:nvSpPr>
        <p:spPr>
          <a:xfrm>
            <a:off x="5872380" y="906644"/>
            <a:ext cx="1475084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World Class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217FF1-9E98-8DDE-4114-A68E62EB99DC}"/>
              </a:ext>
            </a:extLst>
          </p:cNvPr>
          <p:cNvGrpSpPr/>
          <p:nvPr/>
        </p:nvGrpSpPr>
        <p:grpSpPr>
          <a:xfrm>
            <a:off x="3490616" y="297040"/>
            <a:ext cx="1081384" cy="2355133"/>
            <a:chOff x="3933325" y="1025586"/>
            <a:chExt cx="1081384" cy="2355133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7BA09DB-AF58-55F2-4FA9-DA54D4D183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3325" y="1625635"/>
              <a:ext cx="1081384" cy="1458221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D65472-D7BC-999E-626F-CDCC1C60CA3A}"/>
                </a:ext>
              </a:extLst>
            </p:cNvPr>
            <p:cNvSpPr/>
            <p:nvPr/>
          </p:nvSpPr>
          <p:spPr>
            <a:xfrm rot="18339298">
              <a:off x="2980186" y="2018487"/>
              <a:ext cx="23551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Talent Development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46700F-F0E7-45E8-C8C2-00451C67D108}"/>
              </a:ext>
            </a:extLst>
          </p:cNvPr>
          <p:cNvGrpSpPr/>
          <p:nvPr/>
        </p:nvGrpSpPr>
        <p:grpSpPr>
          <a:xfrm>
            <a:off x="5010910" y="294455"/>
            <a:ext cx="1489607" cy="2592376"/>
            <a:chOff x="5453618" y="1023000"/>
            <a:chExt cx="1489607" cy="259237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206B0F1-E4D7-8A58-9C32-F3030B7AF090}"/>
                </a:ext>
              </a:extLst>
            </p:cNvPr>
            <p:cNvCxnSpPr>
              <a:cxnSpLocks/>
            </p:cNvCxnSpPr>
            <p:nvPr/>
          </p:nvCxnSpPr>
          <p:spPr>
            <a:xfrm rot="6505018" flipV="1">
              <a:off x="5677961" y="1609942"/>
              <a:ext cx="1040921" cy="1489607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8B3A6F-1726-2CB2-613E-1B27390B8F41}"/>
                </a:ext>
              </a:extLst>
            </p:cNvPr>
            <p:cNvSpPr/>
            <p:nvPr/>
          </p:nvSpPr>
          <p:spPr>
            <a:xfrm rot="3244316">
              <a:off x="5106255" y="2134523"/>
              <a:ext cx="25923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Mentoring &amp; Coaching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C7E62BD-1349-FFAF-8EF7-17F114822820}"/>
              </a:ext>
            </a:extLst>
          </p:cNvPr>
          <p:cNvSpPr/>
          <p:nvPr/>
        </p:nvSpPr>
        <p:spPr>
          <a:xfrm>
            <a:off x="2137562" y="2922756"/>
            <a:ext cx="32133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Managing leadership talent pipeline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Planning and curating experiences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Exposure to environments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47" indent="-285747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16ADBB-AC1B-1B21-BEDA-654DA5AC8ADD}"/>
              </a:ext>
            </a:extLst>
          </p:cNvPr>
          <p:cNvSpPr/>
          <p:nvPr/>
        </p:nvSpPr>
        <p:spPr>
          <a:xfrm>
            <a:off x="5487971" y="2918928"/>
            <a:ext cx="3213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Expert Leader as developer 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 apprenticeships</a:t>
            </a:r>
          </a:p>
          <a:p>
            <a:pPr marL="285747" indent="-285747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Shadowing &amp; creating capacity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3A4E3A-9ED3-2487-78EE-01C6507DE28B}"/>
              </a:ext>
            </a:extLst>
          </p:cNvPr>
          <p:cNvGrpSpPr/>
          <p:nvPr/>
        </p:nvGrpSpPr>
        <p:grpSpPr>
          <a:xfrm>
            <a:off x="2545683" y="3632877"/>
            <a:ext cx="1817298" cy="204158"/>
            <a:chOff x="2988392" y="4361423"/>
            <a:chExt cx="1817298" cy="20415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5AA5864-5629-4F69-60FA-A2E67CEF045A}"/>
                </a:ext>
              </a:extLst>
            </p:cNvPr>
            <p:cNvCxnSpPr/>
            <p:nvPr/>
          </p:nvCxnSpPr>
          <p:spPr>
            <a:xfrm>
              <a:off x="2988392" y="4361423"/>
              <a:ext cx="1817298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5A411DB-AF4F-70A2-C286-36FB44444915}"/>
                </a:ext>
              </a:extLst>
            </p:cNvPr>
            <p:cNvCxnSpPr>
              <a:cxnSpLocks/>
            </p:cNvCxnSpPr>
            <p:nvPr/>
          </p:nvCxnSpPr>
          <p:spPr>
            <a:xfrm>
              <a:off x="2988392" y="4565581"/>
              <a:ext cx="1029419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5" name="Graphic 24" descr="Recycle outline">
            <a:extLst>
              <a:ext uri="{FF2B5EF4-FFF2-40B4-BE49-F238E27FC236}">
                <a16:creationId xmlns:a16="http://schemas.microsoft.com/office/drawing/2014/main" id="{E45147FF-630F-0D5C-0DD5-EF5556E62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4132" y="646869"/>
            <a:ext cx="1475229" cy="147522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F59490E-7299-2F16-9987-65939050779F}"/>
              </a:ext>
            </a:extLst>
          </p:cNvPr>
          <p:cNvSpPr/>
          <p:nvPr/>
        </p:nvSpPr>
        <p:spPr>
          <a:xfrm>
            <a:off x="0" y="2017752"/>
            <a:ext cx="937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Growing Leadership Capacity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ACB5E-E6E7-A544-8920-CF60A1295D1F}"/>
              </a:ext>
            </a:extLst>
          </p:cNvPr>
          <p:cNvSpPr/>
          <p:nvPr/>
        </p:nvSpPr>
        <p:spPr>
          <a:xfrm>
            <a:off x="2289370" y="4150691"/>
            <a:ext cx="693268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Plan, Exposure, Preparation, Practice, Feedback, Performance</a:t>
            </a:r>
          </a:p>
          <a:p>
            <a:pPr>
              <a:lnSpc>
                <a:spcPct val="150000"/>
              </a:lnSpc>
            </a:pPr>
            <a:r>
              <a:rPr lang="en-GB" sz="1200" i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Developing Leadership Talent &amp; Skills like Athletic Talent &amp; Skills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46B318-404A-CEDA-473A-84AEAFDA0826}"/>
              </a:ext>
            </a:extLst>
          </p:cNvPr>
          <p:cNvGrpSpPr/>
          <p:nvPr/>
        </p:nvGrpSpPr>
        <p:grpSpPr>
          <a:xfrm>
            <a:off x="4053124" y="809239"/>
            <a:ext cx="1685094" cy="1854610"/>
            <a:chOff x="4053123" y="809239"/>
            <a:chExt cx="1685094" cy="185461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EF138E1-1AC9-EAAC-2451-67A7D3CB2822}"/>
                </a:ext>
              </a:extLst>
            </p:cNvPr>
            <p:cNvCxnSpPr/>
            <p:nvPr/>
          </p:nvCxnSpPr>
          <p:spPr>
            <a:xfrm flipH="1">
              <a:off x="4053123" y="809239"/>
              <a:ext cx="862003" cy="185461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5F4CC4D-DA55-BB04-77C5-BA8ABA503A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08783" y="809239"/>
              <a:ext cx="306343" cy="185461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A0A7B0A-8430-E7D3-8BD3-6648F102A8C0}"/>
                </a:ext>
              </a:extLst>
            </p:cNvPr>
            <p:cNvCxnSpPr>
              <a:cxnSpLocks/>
            </p:cNvCxnSpPr>
            <p:nvPr/>
          </p:nvCxnSpPr>
          <p:spPr>
            <a:xfrm>
              <a:off x="4915126" y="809239"/>
              <a:ext cx="368846" cy="185461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C3052FF-A292-B065-CEC9-F31920A6EF41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48" y="809239"/>
              <a:ext cx="830969" cy="1850782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22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B93890-03A4-99DF-4956-AA7AD13E3D78}"/>
              </a:ext>
            </a:extLst>
          </p:cNvPr>
          <p:cNvSpPr/>
          <p:nvPr/>
        </p:nvSpPr>
        <p:spPr>
          <a:xfrm>
            <a:off x="252196" y="62675"/>
            <a:ext cx="8795174" cy="511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rgbClr val="7030A0"/>
                </a:solidFill>
                <a:latin typeface="Rockwell" panose="02060603020205020403" pitchFamily="18" charset="77"/>
              </a:rPr>
              <a:t>INDIVIDUALLY DRIVEN, EXTERNALLY SUPPORTED &amp; ENHANCED, EXPERIENTIAL LEARNING JOURNEY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623027-FA31-3B6A-A2D1-C98F5C729DB1}"/>
              </a:ext>
            </a:extLst>
          </p:cNvPr>
          <p:cNvSpPr/>
          <p:nvPr/>
        </p:nvSpPr>
        <p:spPr>
          <a:xfrm>
            <a:off x="191747" y="730156"/>
            <a:ext cx="1060193" cy="5188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DRIVERS &amp; ENABLERS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774BCC-C740-44CB-CECB-24F7613D288D}"/>
              </a:ext>
            </a:extLst>
          </p:cNvPr>
          <p:cNvGrpSpPr/>
          <p:nvPr/>
        </p:nvGrpSpPr>
        <p:grpSpPr>
          <a:xfrm>
            <a:off x="-42532" y="1331425"/>
            <a:ext cx="1276159" cy="1805181"/>
            <a:chOff x="-4226" y="1890734"/>
            <a:chExt cx="1490246" cy="24357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83FED1-4D5D-B785-CF58-072CB81205B8}"/>
                </a:ext>
              </a:extLst>
            </p:cNvPr>
            <p:cNvSpPr/>
            <p:nvPr/>
          </p:nvSpPr>
          <p:spPr>
            <a:xfrm rot="16200000">
              <a:off x="-638640" y="2853868"/>
              <a:ext cx="1543226" cy="2743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75000"/>
                    </a:schemeClr>
                  </a:solidFill>
                  <a:latin typeface="Rockwell" panose="02060603020205020403" pitchFamily="18" charset="77"/>
                </a:rPr>
                <a:t>INTERNAL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F1D9B1-BBFA-CEFE-8034-06508862A935}"/>
                </a:ext>
              </a:extLst>
            </p:cNvPr>
            <p:cNvSpPr/>
            <p:nvPr/>
          </p:nvSpPr>
          <p:spPr>
            <a:xfrm>
              <a:off x="247971" y="1890734"/>
              <a:ext cx="1238049" cy="24357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Desire, motivation, drive, ambition, curiosity, passion, purpose. growth mindset</a:t>
              </a:r>
            </a:p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Performance mindset</a:t>
              </a:r>
            </a:p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Vulnerability, Empathy</a:t>
              </a:r>
            </a:p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Values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31480ED-E7BD-85E4-CC1F-B492039C68BF}"/>
              </a:ext>
            </a:extLst>
          </p:cNvPr>
          <p:cNvGrpSpPr/>
          <p:nvPr/>
        </p:nvGrpSpPr>
        <p:grpSpPr>
          <a:xfrm>
            <a:off x="-64733" y="3014986"/>
            <a:ext cx="1316673" cy="1543226"/>
            <a:chOff x="-22201" y="3004353"/>
            <a:chExt cx="1512448" cy="15432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4D8F8D2-CE52-4762-5313-78B94CC32FCF}"/>
                </a:ext>
              </a:extLst>
            </p:cNvPr>
            <p:cNvSpPr/>
            <p:nvPr/>
          </p:nvSpPr>
          <p:spPr>
            <a:xfrm>
              <a:off x="252198" y="3178600"/>
              <a:ext cx="1238049" cy="123684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Challenge / support</a:t>
              </a:r>
            </a:p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Autonomy</a:t>
              </a:r>
            </a:p>
            <a:p>
              <a:r>
                <a:rPr lang="en-US" sz="900" dirty="0">
                  <a:solidFill>
                    <a:srgbClr val="0070C0"/>
                  </a:solidFill>
                  <a:latin typeface="Rockwell" panose="02060603020205020403" pitchFamily="18" charset="77"/>
                </a:rPr>
                <a:t>Environmental Drivers ( Vision, Strategy, Culture)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6B0FA4-75C7-4729-4123-06C771D6A972}"/>
                </a:ext>
              </a:extLst>
            </p:cNvPr>
            <p:cNvSpPr/>
            <p:nvPr/>
          </p:nvSpPr>
          <p:spPr>
            <a:xfrm rot="16200000">
              <a:off x="-656615" y="3638767"/>
              <a:ext cx="1543226" cy="2743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accent6">
                      <a:lumMod val="75000"/>
                    </a:schemeClr>
                  </a:solidFill>
                  <a:latin typeface="Rockwell" panose="02060603020205020403" pitchFamily="18" charset="77"/>
                </a:rPr>
                <a:t>EXTERNAL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FCA57B8-D08C-7FCA-70FF-CFB3172E903B}"/>
              </a:ext>
            </a:extLst>
          </p:cNvPr>
          <p:cNvSpPr txBox="1"/>
          <p:nvPr/>
        </p:nvSpPr>
        <p:spPr>
          <a:xfrm rot="16200000">
            <a:off x="-149722" y="2739827"/>
            <a:ext cx="2840755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INDIVIDUAL  &amp; ORGANISATIONAL READINESS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363846-B147-0B2D-32E3-8E78DDCDA0D9}"/>
              </a:ext>
            </a:extLst>
          </p:cNvPr>
          <p:cNvSpPr/>
          <p:nvPr/>
        </p:nvSpPr>
        <p:spPr>
          <a:xfrm>
            <a:off x="1370140" y="718355"/>
            <a:ext cx="1033553" cy="518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EARLY EXPERIENCES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B2540D-C9FA-5B91-2B49-E7118FEE8D46}"/>
              </a:ext>
            </a:extLst>
          </p:cNvPr>
          <p:cNvSpPr/>
          <p:nvPr/>
        </p:nvSpPr>
        <p:spPr>
          <a:xfrm>
            <a:off x="6952658" y="739991"/>
            <a:ext cx="1033553" cy="518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RECOVERY &amp; REFLECTION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81636C-8EFD-9452-A869-5121317B7D65}"/>
              </a:ext>
            </a:extLst>
          </p:cNvPr>
          <p:cNvSpPr/>
          <p:nvPr/>
        </p:nvSpPr>
        <p:spPr>
          <a:xfrm>
            <a:off x="2500650" y="718355"/>
            <a:ext cx="1033553" cy="518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INFLUENCE OF OTHERS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67E7BD-5089-1FCC-CF6D-B3587412B0C8}"/>
              </a:ext>
            </a:extLst>
          </p:cNvPr>
          <p:cNvSpPr/>
          <p:nvPr/>
        </p:nvSpPr>
        <p:spPr>
          <a:xfrm>
            <a:off x="3605888" y="718355"/>
            <a:ext cx="1033553" cy="518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INFLUENCE OF </a:t>
            </a:r>
            <a:r>
              <a:rPr lang="en-US" sz="800" dirty="0">
                <a:solidFill>
                  <a:srgbClr val="0070C0"/>
                </a:solidFill>
                <a:latin typeface="Rockwell" panose="02060603020205020403" pitchFamily="18" charset="77"/>
              </a:rPr>
              <a:t>ENVIRONMENTS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46D6E-2EF8-2CC9-F3A8-DD583BFF918A}"/>
              </a:ext>
            </a:extLst>
          </p:cNvPr>
          <p:cNvSpPr/>
          <p:nvPr/>
        </p:nvSpPr>
        <p:spPr>
          <a:xfrm>
            <a:off x="5831575" y="727286"/>
            <a:ext cx="1033553" cy="518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PLANNED PROGRESSIVE PATHWAY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40125-C581-12A2-61BC-6B02F3DBB909}"/>
              </a:ext>
            </a:extLst>
          </p:cNvPr>
          <p:cNvSpPr/>
          <p:nvPr/>
        </p:nvSpPr>
        <p:spPr>
          <a:xfrm>
            <a:off x="4720937" y="718355"/>
            <a:ext cx="1033553" cy="518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CONSTANT LEARNING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6E9768-A4FF-D415-3399-DA00E0DB0AF8}"/>
              </a:ext>
            </a:extLst>
          </p:cNvPr>
          <p:cNvSpPr/>
          <p:nvPr/>
        </p:nvSpPr>
        <p:spPr>
          <a:xfrm>
            <a:off x="1384242" y="2296714"/>
            <a:ext cx="1015282" cy="4576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Building confidence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87C925-DCE5-BB86-7AEF-910528546191}"/>
              </a:ext>
            </a:extLst>
          </p:cNvPr>
          <p:cNvSpPr/>
          <p:nvPr/>
        </p:nvSpPr>
        <p:spPr>
          <a:xfrm>
            <a:off x="1370140" y="1320792"/>
            <a:ext cx="1033553" cy="9112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Foundational experiences experiences of leading, and of being led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6F722D-7936-588E-0449-BFF938DE7C95}"/>
              </a:ext>
            </a:extLst>
          </p:cNvPr>
          <p:cNvSpPr/>
          <p:nvPr/>
        </p:nvSpPr>
        <p:spPr>
          <a:xfrm>
            <a:off x="2497849" y="3457138"/>
            <a:ext cx="1033553" cy="7707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Observing others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Role models – good / bad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7EE765-7619-07A6-A93A-191A1796CCC2}"/>
              </a:ext>
            </a:extLst>
          </p:cNvPr>
          <p:cNvSpPr/>
          <p:nvPr/>
        </p:nvSpPr>
        <p:spPr>
          <a:xfrm>
            <a:off x="2500650" y="2712698"/>
            <a:ext cx="1033553" cy="6933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Guidance / support / knowledge / opportunity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E006D9-07A4-9262-EB56-0F34BD999F1A}"/>
              </a:ext>
            </a:extLst>
          </p:cNvPr>
          <p:cNvSpPr/>
          <p:nvPr/>
        </p:nvSpPr>
        <p:spPr>
          <a:xfrm>
            <a:off x="2500650" y="1311630"/>
            <a:ext cx="1033553" cy="13500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Mentoring 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3 Types of mentor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Sequential mentors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Multiple mentors – different roles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87E898-E79C-6FCB-8ADA-FE911586018D}"/>
              </a:ext>
            </a:extLst>
          </p:cNvPr>
          <p:cNvSpPr/>
          <p:nvPr/>
        </p:nvSpPr>
        <p:spPr>
          <a:xfrm>
            <a:off x="1370140" y="2819610"/>
            <a:ext cx="1033553" cy="536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Opportunity to “play” at leadership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BC8484-4B06-0B86-4CBC-2A3DAB3FB4E1}"/>
              </a:ext>
            </a:extLst>
          </p:cNvPr>
          <p:cNvSpPr/>
          <p:nvPr/>
        </p:nvSpPr>
        <p:spPr>
          <a:xfrm>
            <a:off x="2497849" y="4278983"/>
            <a:ext cx="1033553" cy="744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Coaching approach </a:t>
            </a:r>
          </a:p>
          <a:p>
            <a:pPr marL="171448" indent="-171448">
              <a:buFontTx/>
              <a:buChar char="-"/>
            </a:pP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Challenge </a:t>
            </a:r>
          </a:p>
          <a:p>
            <a:pPr marL="171448" indent="-171448">
              <a:buFontTx/>
              <a:buChar char="-"/>
            </a:pP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Support 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A7B91B-CDD3-D8B3-5234-890339BB554D}"/>
              </a:ext>
            </a:extLst>
          </p:cNvPr>
          <p:cNvSpPr/>
          <p:nvPr/>
        </p:nvSpPr>
        <p:spPr>
          <a:xfrm>
            <a:off x="3603089" y="2205618"/>
            <a:ext cx="1028953" cy="5802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Fit with environment</a:t>
            </a:r>
          </a:p>
          <a:p>
            <a:r>
              <a:rPr lang="en-US" sz="900" dirty="0">
                <a:solidFill>
                  <a:srgbClr val="00B050"/>
                </a:solidFill>
                <a:latin typeface="Rockwell" panose="02060603020205020403" pitchFamily="18" charset="77"/>
              </a:rPr>
              <a:t>+</a:t>
            </a:r>
            <a:r>
              <a:rPr lang="en-US" sz="900" dirty="0" err="1">
                <a:solidFill>
                  <a:srgbClr val="00B050"/>
                </a:solidFill>
                <a:latin typeface="Rockwell" panose="02060603020205020403" pitchFamily="18" charset="77"/>
              </a:rPr>
              <a:t>ve</a:t>
            </a: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    </a:t>
            </a:r>
            <a:r>
              <a:rPr lang="en-US" sz="900" dirty="0">
                <a:solidFill>
                  <a:srgbClr val="FF0000"/>
                </a:solidFill>
                <a:latin typeface="Rockwell" panose="02060603020205020403" pitchFamily="18" charset="77"/>
              </a:rPr>
              <a:t>-</a:t>
            </a:r>
            <a:r>
              <a:rPr lang="en-US" sz="900" dirty="0" err="1">
                <a:solidFill>
                  <a:srgbClr val="FF0000"/>
                </a:solidFill>
                <a:latin typeface="Rockwell" panose="02060603020205020403" pitchFamily="18" charset="77"/>
              </a:rPr>
              <a:t>ve</a:t>
            </a: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 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  <a:sym typeface="Wingdings" pitchFamily="2" charset="2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DE46655-50F0-737A-9E0F-D24A2967F8E5}"/>
              </a:ext>
            </a:extLst>
          </p:cNvPr>
          <p:cNvSpPr/>
          <p:nvPr/>
        </p:nvSpPr>
        <p:spPr>
          <a:xfrm>
            <a:off x="3603089" y="2846889"/>
            <a:ext cx="1028953" cy="9022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High challenge / high support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Highly developmental environments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255F58-0200-DAA6-0E66-FF37EC67D338}"/>
              </a:ext>
            </a:extLst>
          </p:cNvPr>
          <p:cNvSpPr/>
          <p:nvPr/>
        </p:nvSpPr>
        <p:spPr>
          <a:xfrm>
            <a:off x="3603089" y="4275620"/>
            <a:ext cx="1028953" cy="744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Exposure to environments (different, broad range)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1C48B8B-9AFB-FC2E-BFBD-E857114F54EE}"/>
              </a:ext>
            </a:extLst>
          </p:cNvPr>
          <p:cNvSpPr/>
          <p:nvPr/>
        </p:nvSpPr>
        <p:spPr>
          <a:xfrm>
            <a:off x="3614259" y="1311630"/>
            <a:ext cx="1028953" cy="832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Environment as enabler 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-</a:t>
            </a: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  <a:sym typeface="Wingdings" pitchFamily="2" charset="2"/>
              </a:rPr>
              <a:t>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and inhibitor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  <a:sym typeface="Wingdings" pitchFamily="2" charset="2"/>
              </a:rPr>
              <a:t>-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433785A-FD11-EBF4-5158-5272A1D0A56F}"/>
              </a:ext>
            </a:extLst>
          </p:cNvPr>
          <p:cNvSpPr/>
          <p:nvPr/>
        </p:nvSpPr>
        <p:spPr>
          <a:xfrm>
            <a:off x="3593761" y="3810248"/>
            <a:ext cx="1028953" cy="4043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Performance environments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  <a:sym typeface="Wingdings" pitchFamily="2" charset="2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A07865-BC9C-4E36-EEE5-67B4D4E6F6A8}"/>
              </a:ext>
            </a:extLst>
          </p:cNvPr>
          <p:cNvSpPr/>
          <p:nvPr/>
        </p:nvSpPr>
        <p:spPr>
          <a:xfrm>
            <a:off x="4725273" y="3729736"/>
            <a:ext cx="1052311" cy="1290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Peer to peer learning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Team based learning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Learning from others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Learning with others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7790DCF-2B4E-48AA-2BA3-05E0FB001435}"/>
              </a:ext>
            </a:extLst>
          </p:cNvPr>
          <p:cNvSpPr/>
          <p:nvPr/>
        </p:nvSpPr>
        <p:spPr>
          <a:xfrm>
            <a:off x="1373125" y="3414422"/>
            <a:ext cx="1026398" cy="679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Developing capability and capacity to lead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29B5C2A-E3D9-A399-987B-B11D14B71AEE}"/>
              </a:ext>
            </a:extLst>
          </p:cNvPr>
          <p:cNvSpPr/>
          <p:nvPr/>
        </p:nvSpPr>
        <p:spPr>
          <a:xfrm>
            <a:off x="4722390" y="2369082"/>
            <a:ext cx="1052311" cy="13146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Experiential learning journey Understanding self, others, teams, organisations, systems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00B470-58D1-AB79-8FDF-9933D5258EFA}"/>
              </a:ext>
            </a:extLst>
          </p:cNvPr>
          <p:cNvSpPr/>
          <p:nvPr/>
        </p:nvSpPr>
        <p:spPr>
          <a:xfrm>
            <a:off x="4720938" y="1318106"/>
            <a:ext cx="1052311" cy="10049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Constant learning</a:t>
            </a:r>
          </a:p>
          <a:p>
            <a:pPr marL="95249" indent="-63500">
              <a:buFontTx/>
              <a:buChar char="-"/>
            </a:pP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About people</a:t>
            </a:r>
          </a:p>
          <a:p>
            <a:pPr marL="95249" indent="-63500">
              <a:buFontTx/>
              <a:buChar char="-"/>
            </a:pP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About culture</a:t>
            </a:r>
          </a:p>
          <a:p>
            <a:pPr marL="95249" indent="-63500">
              <a:buFontTx/>
              <a:buChar char="-"/>
            </a:pPr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About environments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ABFD54-5454-CD65-5501-E87C3EB45F2B}"/>
              </a:ext>
            </a:extLst>
          </p:cNvPr>
          <p:cNvSpPr/>
          <p:nvPr/>
        </p:nvSpPr>
        <p:spPr>
          <a:xfrm>
            <a:off x="5840479" y="3466067"/>
            <a:ext cx="1052311" cy="8727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Deep end vs curated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Lack of planning vs planned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9F0FE2-0AE8-81FE-B8B5-63023E0F0E55}"/>
              </a:ext>
            </a:extLst>
          </p:cNvPr>
          <p:cNvSpPr/>
          <p:nvPr/>
        </p:nvSpPr>
        <p:spPr>
          <a:xfrm>
            <a:off x="5840478" y="2394646"/>
            <a:ext cx="1034200" cy="10006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Opportunity to Curate Quality of Exposure to roles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Exposure to environments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F605247-A28C-B628-3983-7BC261973C35}"/>
              </a:ext>
            </a:extLst>
          </p:cNvPr>
          <p:cNvSpPr/>
          <p:nvPr/>
        </p:nvSpPr>
        <p:spPr>
          <a:xfrm>
            <a:off x="5847360" y="1334404"/>
            <a:ext cx="1018585" cy="10049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Individualised planned progression of expose and skill / capability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9E3D2F2-E0AC-2BB9-8472-F949F63D8CF2}"/>
              </a:ext>
            </a:extLst>
          </p:cNvPr>
          <p:cNvSpPr/>
          <p:nvPr/>
        </p:nvSpPr>
        <p:spPr>
          <a:xfrm>
            <a:off x="5831060" y="4383828"/>
            <a:ext cx="1052311" cy="6801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Timing of support – before key transitions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5D1F614-770F-C539-C8CF-A475E1224FF5}"/>
              </a:ext>
            </a:extLst>
          </p:cNvPr>
          <p:cNvSpPr/>
          <p:nvPr/>
        </p:nvSpPr>
        <p:spPr>
          <a:xfrm>
            <a:off x="6947834" y="1893697"/>
            <a:ext cx="1028953" cy="11426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Reflection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Individually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Collectively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Self reflection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Guided reflection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6151EB-3998-76F5-5E0C-85D426CB8CBB}"/>
              </a:ext>
            </a:extLst>
          </p:cNvPr>
          <p:cNvSpPr/>
          <p:nvPr/>
        </p:nvSpPr>
        <p:spPr>
          <a:xfrm>
            <a:off x="6952747" y="1351658"/>
            <a:ext cx="1028954" cy="477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Recovery after key phases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D5586EE-517A-AD1C-725F-C08253E52825}"/>
              </a:ext>
            </a:extLst>
          </p:cNvPr>
          <p:cNvSpPr/>
          <p:nvPr/>
        </p:nvSpPr>
        <p:spPr>
          <a:xfrm>
            <a:off x="6947832" y="3087922"/>
            <a:ext cx="1028954" cy="5802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Executive coaches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Feedback</a:t>
            </a:r>
          </a:p>
          <a:p>
            <a:endParaRPr lang="en-US" sz="900" dirty="0">
              <a:solidFill>
                <a:srgbClr val="0070C0"/>
              </a:solidFill>
              <a:latin typeface="Rockwell" panose="02060603020205020403" pitchFamily="18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1094C6D-A5EA-FF24-FFE9-CBC284C4DA55}"/>
              </a:ext>
            </a:extLst>
          </p:cNvPr>
          <p:cNvSpPr/>
          <p:nvPr/>
        </p:nvSpPr>
        <p:spPr>
          <a:xfrm>
            <a:off x="8066546" y="1315236"/>
            <a:ext cx="1033554" cy="11426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Increased skill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Increased capability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Self-awareness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Leadership identity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Enjoyment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13894B7-8C3A-4882-ED5E-30E12AEF4C1E}"/>
              </a:ext>
            </a:extLst>
          </p:cNvPr>
          <p:cNvSpPr/>
          <p:nvPr/>
        </p:nvSpPr>
        <p:spPr>
          <a:xfrm>
            <a:off x="8077605" y="727286"/>
            <a:ext cx="1033554" cy="5188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OUTCOMES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C973CB6-04E3-8A6D-39B3-CE4C07461A3A}"/>
              </a:ext>
            </a:extLst>
          </p:cNvPr>
          <p:cNvSpPr/>
          <p:nvPr/>
        </p:nvSpPr>
        <p:spPr>
          <a:xfrm>
            <a:off x="8067374" y="2522663"/>
            <a:ext cx="1033554" cy="1460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High level people skills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Specialist in people, teams, organisations, systems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Specialist in culture</a:t>
            </a:r>
          </a:p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Specialist in environments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D7EAB29-C7B6-93B5-3654-83589C6E5035}"/>
              </a:ext>
            </a:extLst>
          </p:cNvPr>
          <p:cNvSpPr/>
          <p:nvPr/>
        </p:nvSpPr>
        <p:spPr>
          <a:xfrm>
            <a:off x="10326639" y="2644488"/>
            <a:ext cx="1238049" cy="4714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Resilience @ ITOS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D1B143E-F85B-3A64-B1E1-1CBB070FA29F}"/>
              </a:ext>
            </a:extLst>
          </p:cNvPr>
          <p:cNvSpPr/>
          <p:nvPr/>
        </p:nvSpPr>
        <p:spPr>
          <a:xfrm>
            <a:off x="8066546" y="4047888"/>
            <a:ext cx="1033554" cy="1013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rgbClr val="0070C0"/>
                </a:solidFill>
                <a:latin typeface="Rockwell" panose="02060603020205020403" pitchFamily="18" charset="77"/>
              </a:rPr>
              <a:t>Leadership Philosophy = Experiences + values + purpose   = principles and approach</a:t>
            </a:r>
          </a:p>
        </p:txBody>
      </p:sp>
    </p:spTree>
    <p:extLst>
      <p:ext uri="{BB962C8B-B14F-4D97-AF65-F5344CB8AC3E}">
        <p14:creationId xmlns:p14="http://schemas.microsoft.com/office/powerpoint/2010/main" val="180228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AE44AE-831E-8630-6AA6-3F4AF96C59D2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pic>
        <p:nvPicPr>
          <p:cNvPr id="21" name="Graphic 20" descr="Recycle outline">
            <a:extLst>
              <a:ext uri="{FF2B5EF4-FFF2-40B4-BE49-F238E27FC236}">
                <a16:creationId xmlns:a16="http://schemas.microsoft.com/office/drawing/2014/main" id="{195FC885-5E2F-0C6C-C1CB-6BB272FB5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132" y="646869"/>
            <a:ext cx="1475229" cy="14752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F24F442-37BA-3ADD-B7E4-AE71E1B05876}"/>
              </a:ext>
            </a:extLst>
          </p:cNvPr>
          <p:cNvSpPr/>
          <p:nvPr/>
        </p:nvSpPr>
        <p:spPr>
          <a:xfrm>
            <a:off x="0" y="2017752"/>
            <a:ext cx="937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Growing Leadership Capacity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2BC7CF-AFC0-88F3-29A8-60D42BC45736}"/>
              </a:ext>
            </a:extLst>
          </p:cNvPr>
          <p:cNvSpPr/>
          <p:nvPr/>
        </p:nvSpPr>
        <p:spPr>
          <a:xfrm>
            <a:off x="2296532" y="170899"/>
            <a:ext cx="3695242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Growing Leadership Capacity 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425437-E82B-3CBF-51D5-ED892B65373E}"/>
              </a:ext>
            </a:extLst>
          </p:cNvPr>
          <p:cNvGrpSpPr/>
          <p:nvPr/>
        </p:nvGrpSpPr>
        <p:grpSpPr>
          <a:xfrm>
            <a:off x="2189690" y="800909"/>
            <a:ext cx="6801910" cy="3754874"/>
            <a:chOff x="2189690" y="800908"/>
            <a:chExt cx="6801910" cy="375487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B82E3C-E34E-9864-8AF9-4E9C3A30EE1D}"/>
                </a:ext>
              </a:extLst>
            </p:cNvPr>
            <p:cNvSpPr/>
            <p:nvPr/>
          </p:nvSpPr>
          <p:spPr>
            <a:xfrm>
              <a:off x="2189690" y="800908"/>
              <a:ext cx="6801910" cy="3754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47" indent="-28574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Identifying </a:t>
              </a:r>
              <a:r>
                <a:rPr lang="en-GB" sz="1600" u="sng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Leadership</a:t>
              </a:r>
              <a:r>
                <a:rPr lang="en-GB" sz="1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Talent</a:t>
              </a:r>
            </a:p>
            <a:p>
              <a:pPr marL="285747" indent="-28574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Planned &amp; Progressive Pathway</a:t>
              </a:r>
            </a:p>
            <a:p>
              <a:pPr marL="285747" indent="-28574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Planning for Transitions – incredibly important in development</a:t>
              </a:r>
            </a:p>
            <a:p>
              <a:pPr marL="285747" indent="-28574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Leadership Coaching &amp; Mentoring </a:t>
              </a:r>
              <a:r>
                <a:rPr lang="en-GB" sz="1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– types of focus</a:t>
              </a:r>
            </a:p>
            <a:p>
              <a:pPr marL="285747" indent="-28574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Curating Exposure and Experiences – some count much  more than others</a:t>
              </a:r>
            </a:p>
            <a:p>
              <a:pPr marL="285747" indent="-28574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Influence of Environments- High Challenge / High Support</a:t>
              </a:r>
            </a:p>
            <a:p>
              <a:pPr marL="285747" indent="-28574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Importance of Role Models </a:t>
              </a:r>
            </a:p>
            <a:p>
              <a:pPr marL="285747" indent="-28574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Team based development </a:t>
              </a:r>
              <a:r>
                <a:rPr lang="en-GB" sz="1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– aligned to values &amp; culture</a:t>
              </a:r>
              <a:r>
                <a:rPr lang="en-GB" sz="1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</a:p>
            <a:p>
              <a:pPr marL="285747" indent="-285747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Rest &amp; Reflection</a:t>
              </a: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00A7EBD-CBA7-FBCA-A357-7A9EDA8C02C0}"/>
                </a:ext>
              </a:extLst>
            </p:cNvPr>
            <p:cNvSpPr/>
            <p:nvPr/>
          </p:nvSpPr>
          <p:spPr>
            <a:xfrm>
              <a:off x="2541917" y="4497238"/>
              <a:ext cx="1575758" cy="0"/>
            </a:xfrm>
            <a:custGeom>
              <a:avLst/>
              <a:gdLst>
                <a:gd name="connsiteX0" fmla="*/ 0 w 1575758"/>
                <a:gd name="connsiteY0" fmla="*/ 0 h 0"/>
                <a:gd name="connsiteX1" fmla="*/ 1575758 w 1575758"/>
                <a:gd name="connsiteY1" fmla="*/ 0 h 0"/>
                <a:gd name="connsiteX2" fmla="*/ 1575758 w 1575758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5758">
                  <a:moveTo>
                    <a:pt x="0" y="0"/>
                  </a:moveTo>
                  <a:lnTo>
                    <a:pt x="1575758" y="0"/>
                  </a:lnTo>
                  <a:lnTo>
                    <a:pt x="1575758" y="0"/>
                  </a:lnTo>
                </a:path>
              </a:pathLst>
            </a:cu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DB42438-AD9F-D718-D427-A8EA3FF8DFF8}"/>
                </a:ext>
              </a:extLst>
            </p:cNvPr>
            <p:cNvSpPr/>
            <p:nvPr/>
          </p:nvSpPr>
          <p:spPr>
            <a:xfrm>
              <a:off x="2541916" y="4139097"/>
              <a:ext cx="2517763" cy="111857"/>
            </a:xfrm>
            <a:custGeom>
              <a:avLst/>
              <a:gdLst>
                <a:gd name="connsiteX0" fmla="*/ 0 w 1575758"/>
                <a:gd name="connsiteY0" fmla="*/ 0 h 0"/>
                <a:gd name="connsiteX1" fmla="*/ 1575758 w 1575758"/>
                <a:gd name="connsiteY1" fmla="*/ 0 h 0"/>
                <a:gd name="connsiteX2" fmla="*/ 1575758 w 1575758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5758">
                  <a:moveTo>
                    <a:pt x="0" y="0"/>
                  </a:moveTo>
                  <a:lnTo>
                    <a:pt x="1575758" y="0"/>
                  </a:lnTo>
                  <a:lnTo>
                    <a:pt x="1575758" y="0"/>
                  </a:lnTo>
                </a:path>
              </a:pathLst>
            </a:cu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EFF8063-9022-4D7B-627E-2096A1780854}"/>
                </a:ext>
              </a:extLst>
            </p:cNvPr>
            <p:cNvSpPr/>
            <p:nvPr/>
          </p:nvSpPr>
          <p:spPr>
            <a:xfrm>
              <a:off x="3974477" y="3758097"/>
              <a:ext cx="1085202" cy="45719"/>
            </a:xfrm>
            <a:custGeom>
              <a:avLst/>
              <a:gdLst>
                <a:gd name="connsiteX0" fmla="*/ 0 w 1575758"/>
                <a:gd name="connsiteY0" fmla="*/ 0 h 0"/>
                <a:gd name="connsiteX1" fmla="*/ 1575758 w 1575758"/>
                <a:gd name="connsiteY1" fmla="*/ 0 h 0"/>
                <a:gd name="connsiteX2" fmla="*/ 1575758 w 1575758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5758">
                  <a:moveTo>
                    <a:pt x="0" y="0"/>
                  </a:moveTo>
                  <a:lnTo>
                    <a:pt x="1575758" y="0"/>
                  </a:lnTo>
                  <a:lnTo>
                    <a:pt x="1575758" y="0"/>
                  </a:lnTo>
                </a:path>
              </a:pathLst>
            </a:cu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D5862A8-E145-BD50-BC47-5715752A66C6}"/>
                </a:ext>
              </a:extLst>
            </p:cNvPr>
            <p:cNvSpPr/>
            <p:nvPr/>
          </p:nvSpPr>
          <p:spPr>
            <a:xfrm>
              <a:off x="3800796" y="3399956"/>
              <a:ext cx="4200203" cy="111857"/>
            </a:xfrm>
            <a:custGeom>
              <a:avLst/>
              <a:gdLst>
                <a:gd name="connsiteX0" fmla="*/ 0 w 1575758"/>
                <a:gd name="connsiteY0" fmla="*/ 0 h 0"/>
                <a:gd name="connsiteX1" fmla="*/ 1575758 w 1575758"/>
                <a:gd name="connsiteY1" fmla="*/ 0 h 0"/>
                <a:gd name="connsiteX2" fmla="*/ 1575758 w 1575758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5758">
                  <a:moveTo>
                    <a:pt x="0" y="0"/>
                  </a:moveTo>
                  <a:lnTo>
                    <a:pt x="1575758" y="0"/>
                  </a:lnTo>
                  <a:lnTo>
                    <a:pt x="1575758" y="0"/>
                  </a:lnTo>
                </a:path>
              </a:pathLst>
            </a:cu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802D7E9-C49B-8016-5E7D-314EDED35198}"/>
                </a:ext>
              </a:extLst>
            </p:cNvPr>
            <p:cNvSpPr/>
            <p:nvPr/>
          </p:nvSpPr>
          <p:spPr>
            <a:xfrm>
              <a:off x="2541914" y="2647012"/>
              <a:ext cx="3371206" cy="111857"/>
            </a:xfrm>
            <a:custGeom>
              <a:avLst/>
              <a:gdLst>
                <a:gd name="connsiteX0" fmla="*/ 0 w 1575758"/>
                <a:gd name="connsiteY0" fmla="*/ 0 h 0"/>
                <a:gd name="connsiteX1" fmla="*/ 1575758 w 1575758"/>
                <a:gd name="connsiteY1" fmla="*/ 0 h 0"/>
                <a:gd name="connsiteX2" fmla="*/ 1575758 w 1575758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5758">
                  <a:moveTo>
                    <a:pt x="0" y="0"/>
                  </a:moveTo>
                  <a:lnTo>
                    <a:pt x="1575758" y="0"/>
                  </a:lnTo>
                  <a:lnTo>
                    <a:pt x="1575758" y="0"/>
                  </a:lnTo>
                </a:path>
              </a:pathLst>
            </a:cu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9E2BCE9-0929-923A-0DA9-6BEC19756998}"/>
                </a:ext>
              </a:extLst>
            </p:cNvPr>
            <p:cNvSpPr/>
            <p:nvPr/>
          </p:nvSpPr>
          <p:spPr>
            <a:xfrm>
              <a:off x="3692534" y="2297623"/>
              <a:ext cx="3371206" cy="111857"/>
            </a:xfrm>
            <a:custGeom>
              <a:avLst/>
              <a:gdLst>
                <a:gd name="connsiteX0" fmla="*/ 0 w 1575758"/>
                <a:gd name="connsiteY0" fmla="*/ 0 h 0"/>
                <a:gd name="connsiteX1" fmla="*/ 1575758 w 1575758"/>
                <a:gd name="connsiteY1" fmla="*/ 0 h 0"/>
                <a:gd name="connsiteX2" fmla="*/ 1575758 w 1575758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5758">
                  <a:moveTo>
                    <a:pt x="0" y="0"/>
                  </a:moveTo>
                  <a:lnTo>
                    <a:pt x="1575758" y="0"/>
                  </a:lnTo>
                  <a:lnTo>
                    <a:pt x="1575758" y="0"/>
                  </a:lnTo>
                </a:path>
              </a:pathLst>
            </a:cu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90DE61F-A653-4054-B76F-FCBD59AA950A}"/>
                </a:ext>
              </a:extLst>
            </p:cNvPr>
            <p:cNvSpPr/>
            <p:nvPr/>
          </p:nvSpPr>
          <p:spPr>
            <a:xfrm>
              <a:off x="2555571" y="1932647"/>
              <a:ext cx="2229789" cy="111857"/>
            </a:xfrm>
            <a:custGeom>
              <a:avLst/>
              <a:gdLst>
                <a:gd name="connsiteX0" fmla="*/ 0 w 1575758"/>
                <a:gd name="connsiteY0" fmla="*/ 0 h 0"/>
                <a:gd name="connsiteX1" fmla="*/ 1575758 w 1575758"/>
                <a:gd name="connsiteY1" fmla="*/ 0 h 0"/>
                <a:gd name="connsiteX2" fmla="*/ 1575758 w 1575758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5758">
                  <a:moveTo>
                    <a:pt x="0" y="0"/>
                  </a:moveTo>
                  <a:lnTo>
                    <a:pt x="1575758" y="0"/>
                  </a:lnTo>
                  <a:lnTo>
                    <a:pt x="1575758" y="0"/>
                  </a:lnTo>
                </a:path>
              </a:pathLst>
            </a:cu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71779EA-0DD5-1EC6-27B4-01AA90158D04}"/>
                </a:ext>
              </a:extLst>
            </p:cNvPr>
            <p:cNvSpPr/>
            <p:nvPr/>
          </p:nvSpPr>
          <p:spPr>
            <a:xfrm>
              <a:off x="2541914" y="1560962"/>
              <a:ext cx="2229789" cy="111857"/>
            </a:xfrm>
            <a:custGeom>
              <a:avLst/>
              <a:gdLst>
                <a:gd name="connsiteX0" fmla="*/ 0 w 1575758"/>
                <a:gd name="connsiteY0" fmla="*/ 0 h 0"/>
                <a:gd name="connsiteX1" fmla="*/ 1575758 w 1575758"/>
                <a:gd name="connsiteY1" fmla="*/ 0 h 0"/>
                <a:gd name="connsiteX2" fmla="*/ 1575758 w 1575758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5758">
                  <a:moveTo>
                    <a:pt x="0" y="0"/>
                  </a:moveTo>
                  <a:lnTo>
                    <a:pt x="1575758" y="0"/>
                  </a:lnTo>
                  <a:lnTo>
                    <a:pt x="1575758" y="0"/>
                  </a:lnTo>
                </a:path>
              </a:pathLst>
            </a:cu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835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AE44AE-831E-8630-6AA6-3F4AF96C59D2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B82E3C-E34E-9864-8AF9-4E9C3A30EE1D}"/>
              </a:ext>
            </a:extLst>
          </p:cNvPr>
          <p:cNvSpPr/>
          <p:nvPr/>
        </p:nvSpPr>
        <p:spPr>
          <a:xfrm>
            <a:off x="2010033" y="816633"/>
            <a:ext cx="693268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7" indent="-28574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Allows Alignment of Action, Learning, Strategy and Values</a:t>
            </a:r>
          </a:p>
          <a:p>
            <a:pPr marL="285747" indent="-28574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Reinforces Culture and Encourages Openness &amp; Vulnerability</a:t>
            </a:r>
          </a:p>
          <a:p>
            <a:pPr marL="285747" indent="-28574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Highly Developmental for Pathway Leaders</a:t>
            </a:r>
          </a:p>
          <a:p>
            <a:pPr>
              <a:lnSpc>
                <a:spcPct val="150000"/>
              </a:lnSpc>
            </a:pPr>
            <a:endParaRPr lang="en-GB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2BC7CF-AFC0-88F3-29A8-60D42BC45736}"/>
              </a:ext>
            </a:extLst>
          </p:cNvPr>
          <p:cNvSpPr/>
          <p:nvPr/>
        </p:nvSpPr>
        <p:spPr>
          <a:xfrm>
            <a:off x="1744927" y="197217"/>
            <a:ext cx="3074881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 Based Development </a:t>
            </a:r>
          </a:p>
        </p:txBody>
      </p:sp>
      <p:pic>
        <p:nvPicPr>
          <p:cNvPr id="7" name="Graphic 6" descr="Recycle outline">
            <a:extLst>
              <a:ext uri="{FF2B5EF4-FFF2-40B4-BE49-F238E27FC236}">
                <a16:creationId xmlns:a16="http://schemas.microsoft.com/office/drawing/2014/main" id="{E75C9E00-B68E-A7E6-5741-2CC4B4753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132" y="646869"/>
            <a:ext cx="1475229" cy="14752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F840B2-DC5B-4B0A-B900-435D2FF659A5}"/>
              </a:ext>
            </a:extLst>
          </p:cNvPr>
          <p:cNvSpPr/>
          <p:nvPr/>
        </p:nvSpPr>
        <p:spPr>
          <a:xfrm>
            <a:off x="0" y="2017752"/>
            <a:ext cx="937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Growing Leadership Capacity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B39315-CC59-3444-D571-60B51EF0FB0A}"/>
              </a:ext>
            </a:extLst>
          </p:cNvPr>
          <p:cNvSpPr/>
          <p:nvPr/>
        </p:nvSpPr>
        <p:spPr>
          <a:xfrm>
            <a:off x="2064468" y="2741514"/>
            <a:ext cx="687825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7" indent="-28574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Significant Enabler -Incredibly Important in Leadership Development </a:t>
            </a:r>
          </a:p>
          <a:p>
            <a:pPr marL="285747" indent="-28574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Performance / Coaching / Support are all high demand</a:t>
            </a:r>
          </a:p>
          <a:p>
            <a:pPr marL="285747" indent="-28574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Allows time for recovery and also learning </a:t>
            </a:r>
          </a:p>
          <a:p>
            <a:pPr>
              <a:lnSpc>
                <a:spcPct val="150000"/>
              </a:lnSpc>
            </a:pPr>
            <a:endParaRPr lang="en-GB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2C9FD-023F-85BF-8C9E-E0929302BFB2}"/>
              </a:ext>
            </a:extLst>
          </p:cNvPr>
          <p:cNvSpPr/>
          <p:nvPr/>
        </p:nvSpPr>
        <p:spPr>
          <a:xfrm>
            <a:off x="1799361" y="2122099"/>
            <a:ext cx="3268844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Rest &amp; Reflection (Recovery )</a:t>
            </a:r>
          </a:p>
        </p:txBody>
      </p:sp>
    </p:spTree>
    <p:extLst>
      <p:ext uri="{BB962C8B-B14F-4D97-AF65-F5344CB8AC3E}">
        <p14:creationId xmlns:p14="http://schemas.microsoft.com/office/powerpoint/2010/main" val="101461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Recycle outline">
            <a:extLst>
              <a:ext uri="{FF2B5EF4-FFF2-40B4-BE49-F238E27FC236}">
                <a16:creationId xmlns:a16="http://schemas.microsoft.com/office/drawing/2014/main" id="{7ED7D18E-7D62-F46F-57E4-5FBE098AC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1864" y="1248135"/>
            <a:ext cx="2647231" cy="26472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4D7FEB-8507-9951-400B-C63990AFCDCC}"/>
              </a:ext>
            </a:extLst>
          </p:cNvPr>
          <p:cNvSpPr/>
          <p:nvPr/>
        </p:nvSpPr>
        <p:spPr>
          <a:xfrm>
            <a:off x="5642719" y="3425356"/>
            <a:ext cx="1494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Developing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Thriving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Cultures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0F5B0-96BF-279D-3A88-3B7B31288C25}"/>
              </a:ext>
            </a:extLst>
          </p:cNvPr>
          <p:cNvSpPr/>
          <p:nvPr/>
        </p:nvSpPr>
        <p:spPr>
          <a:xfrm>
            <a:off x="1919693" y="3433701"/>
            <a:ext cx="14462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Growing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Capacity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51CB44-9F93-5DF8-93AE-8948E4D3B69B}"/>
              </a:ext>
            </a:extLst>
          </p:cNvPr>
          <p:cNvSpPr/>
          <p:nvPr/>
        </p:nvSpPr>
        <p:spPr>
          <a:xfrm>
            <a:off x="3527060" y="601803"/>
            <a:ext cx="1641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Leading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Performance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E834B2-352B-656C-E0E9-121FA0EBFD06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5DCF31-5AB7-072C-560F-B77B19F0DDF0}"/>
              </a:ext>
            </a:extLst>
          </p:cNvPr>
          <p:cNvSpPr/>
          <p:nvPr/>
        </p:nvSpPr>
        <p:spPr>
          <a:xfrm>
            <a:off x="3790754" y="2434817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Sustainable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Performance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4137863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/>
              <a:t>Inspiring Winners Since 1909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22313" y="1126911"/>
            <a:ext cx="7772400" cy="237097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</a:p>
          <a:p>
            <a:br>
              <a:rPr lang="en-US" sz="2800" b="0" dirty="0">
                <a:solidFill>
                  <a:schemeClr val="bg1"/>
                </a:solidFill>
              </a:rPr>
            </a:br>
            <a:r>
              <a:rPr lang="en-US" sz="2400" b="0" dirty="0">
                <a:solidFill>
                  <a:schemeClr val="bg1"/>
                </a:solidFill>
              </a:rPr>
              <a:t>For more information on the study and findings </a:t>
            </a:r>
          </a:p>
          <a:p>
            <a:endParaRPr lang="en-US" sz="2400" b="0" dirty="0">
              <a:solidFill>
                <a:schemeClr val="bg1"/>
              </a:solidFill>
            </a:endParaRPr>
          </a:p>
          <a:p>
            <a:r>
              <a:rPr lang="en-US" sz="2400" b="0" dirty="0">
                <a:solidFill>
                  <a:schemeClr val="bg1"/>
                </a:solidFill>
              </a:rPr>
              <a:t>m.d.higgins@lboro.ac.uk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2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22B2D2E-FB00-636B-D723-622F26F5E46E}"/>
              </a:ext>
            </a:extLst>
          </p:cNvPr>
          <p:cNvSpPr/>
          <p:nvPr/>
        </p:nvSpPr>
        <p:spPr>
          <a:xfrm>
            <a:off x="2056551" y="1959504"/>
            <a:ext cx="1906299" cy="1716509"/>
          </a:xfrm>
          <a:custGeom>
            <a:avLst/>
            <a:gdLst>
              <a:gd name="connsiteX0" fmla="*/ 0 w 1018310"/>
              <a:gd name="connsiteY0" fmla="*/ 437204 h 874407"/>
              <a:gd name="connsiteX1" fmla="*/ 218602 w 1018310"/>
              <a:gd name="connsiteY1" fmla="*/ 0 h 874407"/>
              <a:gd name="connsiteX2" fmla="*/ 799708 w 1018310"/>
              <a:gd name="connsiteY2" fmla="*/ 0 h 874407"/>
              <a:gd name="connsiteX3" fmla="*/ 1018310 w 1018310"/>
              <a:gd name="connsiteY3" fmla="*/ 437204 h 874407"/>
              <a:gd name="connsiteX4" fmla="*/ 799708 w 1018310"/>
              <a:gd name="connsiteY4" fmla="*/ 874407 h 874407"/>
              <a:gd name="connsiteX5" fmla="*/ 218602 w 1018310"/>
              <a:gd name="connsiteY5" fmla="*/ 874407 h 874407"/>
              <a:gd name="connsiteX6" fmla="*/ 0 w 1018310"/>
              <a:gd name="connsiteY6" fmla="*/ 437204 h 87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310" h="874407">
                <a:moveTo>
                  <a:pt x="0" y="437204"/>
                </a:moveTo>
                <a:lnTo>
                  <a:pt x="218602" y="0"/>
                </a:lnTo>
                <a:lnTo>
                  <a:pt x="799708" y="0"/>
                </a:lnTo>
                <a:lnTo>
                  <a:pt x="1018310" y="437204"/>
                </a:lnTo>
                <a:lnTo>
                  <a:pt x="799708" y="874407"/>
                </a:lnTo>
                <a:lnTo>
                  <a:pt x="218602" y="874407"/>
                </a:lnTo>
                <a:lnTo>
                  <a:pt x="0" y="437204"/>
                </a:lnTo>
                <a:close/>
              </a:path>
            </a:pathLst>
          </a:custGeom>
          <a:solidFill>
            <a:srgbClr val="FFC000"/>
          </a:solidFill>
          <a:ln w="34925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726" tIns="148137" rIns="157726" bIns="148137" numCol="1" spcCol="1270" anchor="ctr" anchorCtr="0">
            <a:noAutofit/>
          </a:bodyPr>
          <a:lstStyle/>
          <a:p>
            <a:pPr algn="ctr" defTabSz="44449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chemeClr val="tx2"/>
                </a:solidFill>
              </a:rPr>
              <a:t>Changes Needed in Culture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A802E8D-4992-64C5-EAD9-6A512EC9F13D}"/>
              </a:ext>
            </a:extLst>
          </p:cNvPr>
          <p:cNvSpPr/>
          <p:nvPr/>
        </p:nvSpPr>
        <p:spPr>
          <a:xfrm>
            <a:off x="246506" y="2907410"/>
            <a:ext cx="1906299" cy="1716509"/>
          </a:xfrm>
          <a:custGeom>
            <a:avLst/>
            <a:gdLst>
              <a:gd name="connsiteX0" fmla="*/ 0 w 1018310"/>
              <a:gd name="connsiteY0" fmla="*/ 437204 h 874407"/>
              <a:gd name="connsiteX1" fmla="*/ 218602 w 1018310"/>
              <a:gd name="connsiteY1" fmla="*/ 0 h 874407"/>
              <a:gd name="connsiteX2" fmla="*/ 799708 w 1018310"/>
              <a:gd name="connsiteY2" fmla="*/ 0 h 874407"/>
              <a:gd name="connsiteX3" fmla="*/ 1018310 w 1018310"/>
              <a:gd name="connsiteY3" fmla="*/ 437204 h 874407"/>
              <a:gd name="connsiteX4" fmla="*/ 799708 w 1018310"/>
              <a:gd name="connsiteY4" fmla="*/ 874407 h 874407"/>
              <a:gd name="connsiteX5" fmla="*/ 218602 w 1018310"/>
              <a:gd name="connsiteY5" fmla="*/ 874407 h 874407"/>
              <a:gd name="connsiteX6" fmla="*/ 0 w 1018310"/>
              <a:gd name="connsiteY6" fmla="*/ 437204 h 87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310" h="874407">
                <a:moveTo>
                  <a:pt x="0" y="437204"/>
                </a:moveTo>
                <a:lnTo>
                  <a:pt x="218602" y="0"/>
                </a:lnTo>
                <a:lnTo>
                  <a:pt x="799708" y="0"/>
                </a:lnTo>
                <a:lnTo>
                  <a:pt x="1018310" y="437204"/>
                </a:lnTo>
                <a:lnTo>
                  <a:pt x="799708" y="874407"/>
                </a:lnTo>
                <a:lnTo>
                  <a:pt x="218602" y="874407"/>
                </a:lnTo>
                <a:lnTo>
                  <a:pt x="0" y="437204"/>
                </a:lnTo>
                <a:close/>
              </a:path>
            </a:pathLst>
          </a:custGeom>
          <a:solidFill>
            <a:srgbClr val="002060"/>
          </a:solidFill>
          <a:ln w="34925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726" tIns="148137" rIns="157726" bIns="148137" numCol="1" spcCol="1270" anchor="ctr" anchorCtr="0">
            <a:noAutofit/>
          </a:bodyPr>
          <a:lstStyle/>
          <a:p>
            <a:pPr algn="ctr" defTabSz="44449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chemeClr val="bg1"/>
                </a:solidFill>
              </a:rPr>
              <a:t>Next Evolution of Sport Leadership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BEB049B9-9EBE-F17B-629F-BE80804EB6F5}"/>
              </a:ext>
            </a:extLst>
          </p:cNvPr>
          <p:cNvSpPr/>
          <p:nvPr/>
        </p:nvSpPr>
        <p:spPr>
          <a:xfrm>
            <a:off x="204395" y="821674"/>
            <a:ext cx="1906299" cy="171650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>
              <a:lumMod val="75000"/>
            </a:schemeClr>
          </a:solidFill>
          <a:ln w="34925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726" tIns="148137" rIns="157726" bIns="148137" numCol="1" spcCol="1270" anchor="ctr" anchorCtr="0">
            <a:noAutofit/>
          </a:bodyPr>
          <a:lstStyle/>
          <a:p>
            <a:pPr algn="ctr" defTabSz="44449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rgbClr val="002060"/>
                </a:solidFill>
              </a:rPr>
              <a:t>Nature of Elite Sport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575C95-46C1-C878-EEDC-B91F27E58A3A}"/>
              </a:ext>
            </a:extLst>
          </p:cNvPr>
          <p:cNvSpPr/>
          <p:nvPr/>
        </p:nvSpPr>
        <p:spPr>
          <a:xfrm>
            <a:off x="4059098" y="817887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96" indent="-342896">
              <a:buFont typeface="Symbol" pitchFamily="2" charset="2"/>
              <a:buChar char=""/>
            </a:pPr>
            <a:r>
              <a:rPr lang="en-GB" sz="1200" b="1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Nature of Elite Sport and How This Shapes the Leadership Needs of ESOs, </a:t>
            </a:r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essentially</a:t>
            </a:r>
            <a:r>
              <a:rPr lang="en-GB" sz="1200" b="1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makes leadership different in elite sports organizations, how the complexities of elite sport drives specific leadership requirements</a:t>
            </a:r>
          </a:p>
          <a:p>
            <a:endParaRPr lang="en-GB" sz="1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6" indent="-342896">
              <a:buFont typeface="Symbol" pitchFamily="2" charset="2"/>
              <a:buChar char=""/>
            </a:pPr>
            <a:r>
              <a:rPr lang="en-GB" sz="1200" b="1" dirty="0">
                <a:solidFill>
                  <a:srgbClr val="FFC00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Changes Needed in Sport Culture</a:t>
            </a:r>
            <a:r>
              <a:rPr lang="en-GB" sz="1200" dirty="0">
                <a:solidFill>
                  <a:srgbClr val="FFC00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noting we are in a key transitional period for sport, leading with purpose, not solely focused on process, driving beneficial culture change where needed</a:t>
            </a:r>
          </a:p>
          <a:p>
            <a:pPr lvl="0"/>
            <a:endParaRPr lang="en-GB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6" indent="-342896">
              <a:buFont typeface="Symbol" pitchFamily="2" charset="2"/>
              <a:buChar char=""/>
            </a:pPr>
            <a:r>
              <a:rPr lang="en-GB" sz="1200" b="1" dirty="0">
                <a:solidFill>
                  <a:srgbClr val="00206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Next Evolution of Sport Leadership </a:t>
            </a:r>
            <a:r>
              <a:rPr lang="en-GB" sz="1200" dirty="0">
                <a:solidFill>
                  <a:srgbClr val="00206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which is</a:t>
            </a:r>
            <a:r>
              <a:rPr lang="en-GB" sz="1200" b="1" dirty="0">
                <a:solidFill>
                  <a:srgbClr val="00206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002060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values based and purpose driven at all levels (individual, team, organisational and system).  </a:t>
            </a:r>
            <a:endParaRPr lang="en-GB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2B26CD69-0FE2-B82C-42DB-7A6284478B8B}"/>
              </a:ext>
            </a:extLst>
          </p:cNvPr>
          <p:cNvSpPr/>
          <p:nvPr/>
        </p:nvSpPr>
        <p:spPr>
          <a:xfrm>
            <a:off x="1031212" y="2558599"/>
            <a:ext cx="252663" cy="279575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C64B9032-F715-183E-A49C-DC54EDFC9845}"/>
              </a:ext>
            </a:extLst>
          </p:cNvPr>
          <p:cNvSpPr/>
          <p:nvPr/>
        </p:nvSpPr>
        <p:spPr>
          <a:xfrm rot="3794381">
            <a:off x="2015669" y="3165246"/>
            <a:ext cx="252663" cy="279575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AC479B-9D09-899B-0B55-C69806309A1E}"/>
              </a:ext>
            </a:extLst>
          </p:cNvPr>
          <p:cNvSpPr/>
          <p:nvPr/>
        </p:nvSpPr>
        <p:spPr>
          <a:xfrm>
            <a:off x="229289" y="145868"/>
            <a:ext cx="5070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Key issues from leadership discussions   ….</a:t>
            </a:r>
          </a:p>
        </p:txBody>
      </p:sp>
    </p:spTree>
    <p:extLst>
      <p:ext uri="{BB962C8B-B14F-4D97-AF65-F5344CB8AC3E}">
        <p14:creationId xmlns:p14="http://schemas.microsoft.com/office/powerpoint/2010/main" val="198379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22B2D2E-FB00-636B-D723-622F26F5E46E}"/>
              </a:ext>
            </a:extLst>
          </p:cNvPr>
          <p:cNvSpPr/>
          <p:nvPr/>
        </p:nvSpPr>
        <p:spPr>
          <a:xfrm>
            <a:off x="2056551" y="1959504"/>
            <a:ext cx="1906299" cy="1716509"/>
          </a:xfrm>
          <a:custGeom>
            <a:avLst/>
            <a:gdLst>
              <a:gd name="connsiteX0" fmla="*/ 0 w 1018310"/>
              <a:gd name="connsiteY0" fmla="*/ 437204 h 874407"/>
              <a:gd name="connsiteX1" fmla="*/ 218602 w 1018310"/>
              <a:gd name="connsiteY1" fmla="*/ 0 h 874407"/>
              <a:gd name="connsiteX2" fmla="*/ 799708 w 1018310"/>
              <a:gd name="connsiteY2" fmla="*/ 0 h 874407"/>
              <a:gd name="connsiteX3" fmla="*/ 1018310 w 1018310"/>
              <a:gd name="connsiteY3" fmla="*/ 437204 h 874407"/>
              <a:gd name="connsiteX4" fmla="*/ 799708 w 1018310"/>
              <a:gd name="connsiteY4" fmla="*/ 874407 h 874407"/>
              <a:gd name="connsiteX5" fmla="*/ 218602 w 1018310"/>
              <a:gd name="connsiteY5" fmla="*/ 874407 h 874407"/>
              <a:gd name="connsiteX6" fmla="*/ 0 w 1018310"/>
              <a:gd name="connsiteY6" fmla="*/ 437204 h 87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310" h="874407">
                <a:moveTo>
                  <a:pt x="0" y="437204"/>
                </a:moveTo>
                <a:lnTo>
                  <a:pt x="218602" y="0"/>
                </a:lnTo>
                <a:lnTo>
                  <a:pt x="799708" y="0"/>
                </a:lnTo>
                <a:lnTo>
                  <a:pt x="1018310" y="437204"/>
                </a:lnTo>
                <a:lnTo>
                  <a:pt x="799708" y="874407"/>
                </a:lnTo>
                <a:lnTo>
                  <a:pt x="218602" y="874407"/>
                </a:lnTo>
                <a:lnTo>
                  <a:pt x="0" y="4372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4925">
            <a:solidFill>
              <a:schemeClr val="bg2">
                <a:alpha val="99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726" tIns="148137" rIns="157726" bIns="148137" numCol="1" spcCol="1270" anchor="ctr" anchorCtr="0">
            <a:noAutofit/>
          </a:bodyPr>
          <a:lstStyle/>
          <a:p>
            <a:pPr algn="ctr" defTabSz="44449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chemeClr val="bg1"/>
                </a:solidFill>
              </a:rPr>
              <a:t>Changes Needed in Culture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A802E8D-4992-64C5-EAD9-6A512EC9F13D}"/>
              </a:ext>
            </a:extLst>
          </p:cNvPr>
          <p:cNvSpPr/>
          <p:nvPr/>
        </p:nvSpPr>
        <p:spPr>
          <a:xfrm>
            <a:off x="246506" y="2907410"/>
            <a:ext cx="1906299" cy="1716509"/>
          </a:xfrm>
          <a:custGeom>
            <a:avLst/>
            <a:gdLst>
              <a:gd name="connsiteX0" fmla="*/ 0 w 1018310"/>
              <a:gd name="connsiteY0" fmla="*/ 437204 h 874407"/>
              <a:gd name="connsiteX1" fmla="*/ 218602 w 1018310"/>
              <a:gd name="connsiteY1" fmla="*/ 0 h 874407"/>
              <a:gd name="connsiteX2" fmla="*/ 799708 w 1018310"/>
              <a:gd name="connsiteY2" fmla="*/ 0 h 874407"/>
              <a:gd name="connsiteX3" fmla="*/ 1018310 w 1018310"/>
              <a:gd name="connsiteY3" fmla="*/ 437204 h 874407"/>
              <a:gd name="connsiteX4" fmla="*/ 799708 w 1018310"/>
              <a:gd name="connsiteY4" fmla="*/ 874407 h 874407"/>
              <a:gd name="connsiteX5" fmla="*/ 218602 w 1018310"/>
              <a:gd name="connsiteY5" fmla="*/ 874407 h 874407"/>
              <a:gd name="connsiteX6" fmla="*/ 0 w 1018310"/>
              <a:gd name="connsiteY6" fmla="*/ 437204 h 87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310" h="874407">
                <a:moveTo>
                  <a:pt x="0" y="437204"/>
                </a:moveTo>
                <a:lnTo>
                  <a:pt x="218602" y="0"/>
                </a:lnTo>
                <a:lnTo>
                  <a:pt x="799708" y="0"/>
                </a:lnTo>
                <a:lnTo>
                  <a:pt x="1018310" y="437204"/>
                </a:lnTo>
                <a:lnTo>
                  <a:pt x="799708" y="874407"/>
                </a:lnTo>
                <a:lnTo>
                  <a:pt x="218602" y="874407"/>
                </a:lnTo>
                <a:lnTo>
                  <a:pt x="0" y="4372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4925">
            <a:solidFill>
              <a:schemeClr val="bg2">
                <a:alpha val="99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726" tIns="148137" rIns="157726" bIns="148137" numCol="1" spcCol="1270" anchor="ctr" anchorCtr="0">
            <a:noAutofit/>
          </a:bodyPr>
          <a:lstStyle/>
          <a:p>
            <a:pPr algn="ctr" defTabSz="44449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chemeClr val="bg1"/>
                </a:solidFill>
              </a:rPr>
              <a:t>Next Evolution of Sport Leadership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BEB049B9-9EBE-F17B-629F-BE80804EB6F5}"/>
              </a:ext>
            </a:extLst>
          </p:cNvPr>
          <p:cNvSpPr/>
          <p:nvPr/>
        </p:nvSpPr>
        <p:spPr>
          <a:xfrm>
            <a:off x="204395" y="821674"/>
            <a:ext cx="1906299" cy="171650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>
              <a:lumMod val="75000"/>
            </a:schemeClr>
          </a:solidFill>
          <a:ln w="34925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726" tIns="148137" rIns="157726" bIns="148137" numCol="1" spcCol="1270" anchor="ctr" anchorCtr="0">
            <a:noAutofit/>
          </a:bodyPr>
          <a:lstStyle/>
          <a:p>
            <a:pPr algn="ctr" defTabSz="44449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rgbClr val="002060"/>
                </a:solidFill>
              </a:rPr>
              <a:t>Nature of Elite Sport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575C95-46C1-C878-EEDC-B91F27E58A3A}"/>
              </a:ext>
            </a:extLst>
          </p:cNvPr>
          <p:cNvSpPr/>
          <p:nvPr/>
        </p:nvSpPr>
        <p:spPr>
          <a:xfrm>
            <a:off x="4059098" y="711871"/>
            <a:ext cx="488050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Complexity of Sport Leadership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Type, size and nature of the organisations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 &amp; Membership Drivers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 Drivers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Drivers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 Drivers</a:t>
            </a:r>
          </a:p>
          <a:p>
            <a:endParaRPr lang="en-GB" sz="14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Role &amp; Power of Stakeholders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Funding requirements (National Lottery / UK Sport/ Sport England)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Investor requirements (Owners, Private Equity)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High Power and Influence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Fans, members, social stakeholders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Regulatory bodies (e.g. UKAD)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High Performance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Competitive cycles &amp; cadence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Two worlds of “participation” and Performance”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Closed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Lack of check &amp; 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2B26CD69-0FE2-B82C-42DB-7A6284478B8B}"/>
              </a:ext>
            </a:extLst>
          </p:cNvPr>
          <p:cNvSpPr/>
          <p:nvPr/>
        </p:nvSpPr>
        <p:spPr>
          <a:xfrm>
            <a:off x="1031212" y="2558599"/>
            <a:ext cx="252663" cy="279575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C64B9032-F715-183E-A49C-DC54EDFC9845}"/>
              </a:ext>
            </a:extLst>
          </p:cNvPr>
          <p:cNvSpPr/>
          <p:nvPr/>
        </p:nvSpPr>
        <p:spPr>
          <a:xfrm rot="3794381">
            <a:off x="2015669" y="3165246"/>
            <a:ext cx="252663" cy="279575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2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22B2D2E-FB00-636B-D723-622F26F5E46E}"/>
              </a:ext>
            </a:extLst>
          </p:cNvPr>
          <p:cNvSpPr/>
          <p:nvPr/>
        </p:nvSpPr>
        <p:spPr>
          <a:xfrm>
            <a:off x="2056551" y="1959504"/>
            <a:ext cx="1906299" cy="1716509"/>
          </a:xfrm>
          <a:custGeom>
            <a:avLst/>
            <a:gdLst>
              <a:gd name="connsiteX0" fmla="*/ 0 w 1018310"/>
              <a:gd name="connsiteY0" fmla="*/ 437204 h 874407"/>
              <a:gd name="connsiteX1" fmla="*/ 218602 w 1018310"/>
              <a:gd name="connsiteY1" fmla="*/ 0 h 874407"/>
              <a:gd name="connsiteX2" fmla="*/ 799708 w 1018310"/>
              <a:gd name="connsiteY2" fmla="*/ 0 h 874407"/>
              <a:gd name="connsiteX3" fmla="*/ 1018310 w 1018310"/>
              <a:gd name="connsiteY3" fmla="*/ 437204 h 874407"/>
              <a:gd name="connsiteX4" fmla="*/ 799708 w 1018310"/>
              <a:gd name="connsiteY4" fmla="*/ 874407 h 874407"/>
              <a:gd name="connsiteX5" fmla="*/ 218602 w 1018310"/>
              <a:gd name="connsiteY5" fmla="*/ 874407 h 874407"/>
              <a:gd name="connsiteX6" fmla="*/ 0 w 1018310"/>
              <a:gd name="connsiteY6" fmla="*/ 437204 h 87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310" h="874407">
                <a:moveTo>
                  <a:pt x="0" y="437204"/>
                </a:moveTo>
                <a:lnTo>
                  <a:pt x="218602" y="0"/>
                </a:lnTo>
                <a:lnTo>
                  <a:pt x="799708" y="0"/>
                </a:lnTo>
                <a:lnTo>
                  <a:pt x="1018310" y="437204"/>
                </a:lnTo>
                <a:lnTo>
                  <a:pt x="799708" y="874407"/>
                </a:lnTo>
                <a:lnTo>
                  <a:pt x="218602" y="874407"/>
                </a:lnTo>
                <a:lnTo>
                  <a:pt x="0" y="437204"/>
                </a:lnTo>
                <a:close/>
              </a:path>
            </a:pathLst>
          </a:custGeom>
          <a:solidFill>
            <a:srgbClr val="FFC000"/>
          </a:solidFill>
          <a:ln w="34925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726" tIns="148137" rIns="157726" bIns="148137" numCol="1" spcCol="1270" anchor="ctr" anchorCtr="0">
            <a:noAutofit/>
          </a:bodyPr>
          <a:lstStyle/>
          <a:p>
            <a:pPr algn="ctr" defTabSz="44449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chemeClr val="tx2"/>
                </a:solidFill>
              </a:rPr>
              <a:t>Changes Needed in Culture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A802E8D-4992-64C5-EAD9-6A512EC9F13D}"/>
              </a:ext>
            </a:extLst>
          </p:cNvPr>
          <p:cNvSpPr/>
          <p:nvPr/>
        </p:nvSpPr>
        <p:spPr>
          <a:xfrm>
            <a:off x="246506" y="2907410"/>
            <a:ext cx="1906299" cy="1716509"/>
          </a:xfrm>
          <a:custGeom>
            <a:avLst/>
            <a:gdLst>
              <a:gd name="connsiteX0" fmla="*/ 0 w 1018310"/>
              <a:gd name="connsiteY0" fmla="*/ 437204 h 874407"/>
              <a:gd name="connsiteX1" fmla="*/ 218602 w 1018310"/>
              <a:gd name="connsiteY1" fmla="*/ 0 h 874407"/>
              <a:gd name="connsiteX2" fmla="*/ 799708 w 1018310"/>
              <a:gd name="connsiteY2" fmla="*/ 0 h 874407"/>
              <a:gd name="connsiteX3" fmla="*/ 1018310 w 1018310"/>
              <a:gd name="connsiteY3" fmla="*/ 437204 h 874407"/>
              <a:gd name="connsiteX4" fmla="*/ 799708 w 1018310"/>
              <a:gd name="connsiteY4" fmla="*/ 874407 h 874407"/>
              <a:gd name="connsiteX5" fmla="*/ 218602 w 1018310"/>
              <a:gd name="connsiteY5" fmla="*/ 874407 h 874407"/>
              <a:gd name="connsiteX6" fmla="*/ 0 w 1018310"/>
              <a:gd name="connsiteY6" fmla="*/ 437204 h 87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310" h="874407">
                <a:moveTo>
                  <a:pt x="0" y="437204"/>
                </a:moveTo>
                <a:lnTo>
                  <a:pt x="218602" y="0"/>
                </a:lnTo>
                <a:lnTo>
                  <a:pt x="799708" y="0"/>
                </a:lnTo>
                <a:lnTo>
                  <a:pt x="1018310" y="437204"/>
                </a:lnTo>
                <a:lnTo>
                  <a:pt x="799708" y="874407"/>
                </a:lnTo>
                <a:lnTo>
                  <a:pt x="218602" y="874407"/>
                </a:lnTo>
                <a:lnTo>
                  <a:pt x="0" y="4372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4925">
            <a:solidFill>
              <a:schemeClr val="bg2">
                <a:alpha val="99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726" tIns="148137" rIns="157726" bIns="148137" numCol="1" spcCol="1270" anchor="ctr" anchorCtr="0">
            <a:noAutofit/>
          </a:bodyPr>
          <a:lstStyle/>
          <a:p>
            <a:pPr algn="ctr" defTabSz="44449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chemeClr val="bg1"/>
                </a:solidFill>
              </a:rPr>
              <a:t>Next Evolution of Sport Leadership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BEB049B9-9EBE-F17B-629F-BE80804EB6F5}"/>
              </a:ext>
            </a:extLst>
          </p:cNvPr>
          <p:cNvSpPr/>
          <p:nvPr/>
        </p:nvSpPr>
        <p:spPr>
          <a:xfrm>
            <a:off x="204395" y="821674"/>
            <a:ext cx="1906299" cy="171650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>
              <a:lumMod val="95000"/>
            </a:schemeClr>
          </a:solidFill>
          <a:ln w="34925">
            <a:solidFill>
              <a:schemeClr val="bg2">
                <a:alpha val="99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726" tIns="148137" rIns="157726" bIns="148137" numCol="1" spcCol="1270" anchor="ctr" anchorCtr="0">
            <a:noAutofit/>
          </a:bodyPr>
          <a:lstStyle/>
          <a:p>
            <a:pPr algn="ctr" defTabSz="44449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bg1"/>
                </a:solidFill>
              </a:rPr>
              <a:t>Nature of Elite Sport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2B26CD69-0FE2-B82C-42DB-7A6284478B8B}"/>
              </a:ext>
            </a:extLst>
          </p:cNvPr>
          <p:cNvSpPr/>
          <p:nvPr/>
        </p:nvSpPr>
        <p:spPr>
          <a:xfrm>
            <a:off x="1031212" y="2558599"/>
            <a:ext cx="252663" cy="279575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C64B9032-F715-183E-A49C-DC54EDFC9845}"/>
              </a:ext>
            </a:extLst>
          </p:cNvPr>
          <p:cNvSpPr/>
          <p:nvPr/>
        </p:nvSpPr>
        <p:spPr>
          <a:xfrm rot="3794381">
            <a:off x="2015669" y="3165246"/>
            <a:ext cx="252663" cy="279575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A47143-A223-444B-5453-DD5402378CB8}"/>
              </a:ext>
            </a:extLst>
          </p:cNvPr>
          <p:cNvSpPr/>
          <p:nvPr/>
        </p:nvSpPr>
        <p:spPr>
          <a:xfrm>
            <a:off x="4059098" y="711871"/>
            <a:ext cx="48805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C00000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Evolution of Sport Boards</a:t>
            </a:r>
          </a:p>
          <a:p>
            <a:endParaRPr lang="en-GB" sz="1400" b="1" dirty="0">
              <a:solidFill>
                <a:srgbClr val="C00000"/>
              </a:solidFill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C00000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Board Types and 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C00000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Legacy Members &amp; Committees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C00000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Lack of Sport Experience &amp; Gaps in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C00000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Lack of Check &amp; Challenge </a:t>
            </a:r>
          </a:p>
          <a:p>
            <a:r>
              <a:rPr lang="en-GB" sz="1400" b="1" dirty="0">
                <a:solidFill>
                  <a:srgbClr val="C00000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400" b="1" dirty="0">
                <a:solidFill>
                  <a:srgbClr val="C00000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Changes Needed in Sport Culture</a:t>
            </a:r>
          </a:p>
          <a:p>
            <a:endParaRPr lang="en-GB" sz="1400" b="1" dirty="0">
              <a:solidFill>
                <a:srgbClr val="C00000"/>
              </a:solidFill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C00000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Over Focused 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C00000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Process Based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C00000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Management Not Leadership</a:t>
            </a:r>
          </a:p>
          <a:p>
            <a:endParaRPr lang="en-GB" sz="1400" b="1" dirty="0">
              <a:solidFill>
                <a:srgbClr val="C00000"/>
              </a:solidFill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C00000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Transitional Period for Sport </a:t>
            </a:r>
          </a:p>
          <a:p>
            <a:endParaRPr lang="en-GB" sz="1400" b="1" dirty="0">
              <a:solidFill>
                <a:srgbClr val="C00000"/>
              </a:solidFill>
              <a:latin typeface="Roboto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C00000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Moving Beyond Short-Term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C00000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Wider Role for Sport Performance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C00000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Recognition of Importance of Culture &amp;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C00000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Gaps in Understanding Culture</a:t>
            </a:r>
          </a:p>
          <a:p>
            <a:endParaRPr lang="en-GB" sz="1400" b="1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0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22B2D2E-FB00-636B-D723-622F26F5E46E}"/>
              </a:ext>
            </a:extLst>
          </p:cNvPr>
          <p:cNvSpPr/>
          <p:nvPr/>
        </p:nvSpPr>
        <p:spPr>
          <a:xfrm>
            <a:off x="2056551" y="1959504"/>
            <a:ext cx="1906299" cy="1716509"/>
          </a:xfrm>
          <a:custGeom>
            <a:avLst/>
            <a:gdLst>
              <a:gd name="connsiteX0" fmla="*/ 0 w 1018310"/>
              <a:gd name="connsiteY0" fmla="*/ 437204 h 874407"/>
              <a:gd name="connsiteX1" fmla="*/ 218602 w 1018310"/>
              <a:gd name="connsiteY1" fmla="*/ 0 h 874407"/>
              <a:gd name="connsiteX2" fmla="*/ 799708 w 1018310"/>
              <a:gd name="connsiteY2" fmla="*/ 0 h 874407"/>
              <a:gd name="connsiteX3" fmla="*/ 1018310 w 1018310"/>
              <a:gd name="connsiteY3" fmla="*/ 437204 h 874407"/>
              <a:gd name="connsiteX4" fmla="*/ 799708 w 1018310"/>
              <a:gd name="connsiteY4" fmla="*/ 874407 h 874407"/>
              <a:gd name="connsiteX5" fmla="*/ 218602 w 1018310"/>
              <a:gd name="connsiteY5" fmla="*/ 874407 h 874407"/>
              <a:gd name="connsiteX6" fmla="*/ 0 w 1018310"/>
              <a:gd name="connsiteY6" fmla="*/ 437204 h 87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310" h="874407">
                <a:moveTo>
                  <a:pt x="0" y="437204"/>
                </a:moveTo>
                <a:lnTo>
                  <a:pt x="218602" y="0"/>
                </a:lnTo>
                <a:lnTo>
                  <a:pt x="799708" y="0"/>
                </a:lnTo>
                <a:lnTo>
                  <a:pt x="1018310" y="437204"/>
                </a:lnTo>
                <a:lnTo>
                  <a:pt x="799708" y="874407"/>
                </a:lnTo>
                <a:lnTo>
                  <a:pt x="218602" y="874407"/>
                </a:lnTo>
                <a:lnTo>
                  <a:pt x="0" y="4372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4925">
            <a:solidFill>
              <a:schemeClr val="bg2">
                <a:alpha val="99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726" tIns="148137" rIns="157726" bIns="148137" numCol="1" spcCol="1270" anchor="ctr" anchorCtr="0">
            <a:noAutofit/>
          </a:bodyPr>
          <a:lstStyle/>
          <a:p>
            <a:pPr algn="ctr" defTabSz="44449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chemeClr val="bg1"/>
                </a:solidFill>
              </a:rPr>
              <a:t>Changes Needed in Culture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A802E8D-4992-64C5-EAD9-6A512EC9F13D}"/>
              </a:ext>
            </a:extLst>
          </p:cNvPr>
          <p:cNvSpPr/>
          <p:nvPr/>
        </p:nvSpPr>
        <p:spPr>
          <a:xfrm>
            <a:off x="246506" y="2907410"/>
            <a:ext cx="1906299" cy="1716509"/>
          </a:xfrm>
          <a:custGeom>
            <a:avLst/>
            <a:gdLst>
              <a:gd name="connsiteX0" fmla="*/ 0 w 1018310"/>
              <a:gd name="connsiteY0" fmla="*/ 437204 h 874407"/>
              <a:gd name="connsiteX1" fmla="*/ 218602 w 1018310"/>
              <a:gd name="connsiteY1" fmla="*/ 0 h 874407"/>
              <a:gd name="connsiteX2" fmla="*/ 799708 w 1018310"/>
              <a:gd name="connsiteY2" fmla="*/ 0 h 874407"/>
              <a:gd name="connsiteX3" fmla="*/ 1018310 w 1018310"/>
              <a:gd name="connsiteY3" fmla="*/ 437204 h 874407"/>
              <a:gd name="connsiteX4" fmla="*/ 799708 w 1018310"/>
              <a:gd name="connsiteY4" fmla="*/ 874407 h 874407"/>
              <a:gd name="connsiteX5" fmla="*/ 218602 w 1018310"/>
              <a:gd name="connsiteY5" fmla="*/ 874407 h 874407"/>
              <a:gd name="connsiteX6" fmla="*/ 0 w 1018310"/>
              <a:gd name="connsiteY6" fmla="*/ 437204 h 87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8310" h="874407">
                <a:moveTo>
                  <a:pt x="0" y="437204"/>
                </a:moveTo>
                <a:lnTo>
                  <a:pt x="218602" y="0"/>
                </a:lnTo>
                <a:lnTo>
                  <a:pt x="799708" y="0"/>
                </a:lnTo>
                <a:lnTo>
                  <a:pt x="1018310" y="437204"/>
                </a:lnTo>
                <a:lnTo>
                  <a:pt x="799708" y="874407"/>
                </a:lnTo>
                <a:lnTo>
                  <a:pt x="218602" y="874407"/>
                </a:lnTo>
                <a:lnTo>
                  <a:pt x="0" y="437204"/>
                </a:lnTo>
                <a:close/>
              </a:path>
            </a:pathLst>
          </a:custGeom>
          <a:solidFill>
            <a:srgbClr val="002060"/>
          </a:solidFill>
          <a:ln w="34925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726" tIns="148137" rIns="157726" bIns="148137" numCol="1" spcCol="1270" anchor="ctr" anchorCtr="0">
            <a:noAutofit/>
          </a:bodyPr>
          <a:lstStyle/>
          <a:p>
            <a:pPr algn="ctr" defTabSz="44449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chemeClr val="bg1"/>
                </a:solidFill>
              </a:rPr>
              <a:t>Next Evolution of Sport Leadership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BEB049B9-9EBE-F17B-629F-BE80804EB6F5}"/>
              </a:ext>
            </a:extLst>
          </p:cNvPr>
          <p:cNvSpPr/>
          <p:nvPr/>
        </p:nvSpPr>
        <p:spPr>
          <a:xfrm>
            <a:off x="204395" y="821674"/>
            <a:ext cx="1906299" cy="171650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>
              <a:lumMod val="95000"/>
            </a:schemeClr>
          </a:solidFill>
          <a:ln w="34925">
            <a:solidFill>
              <a:schemeClr val="bg2">
                <a:alpha val="99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726" tIns="148137" rIns="157726" bIns="148137" numCol="1" spcCol="1270" anchor="ctr" anchorCtr="0">
            <a:noAutofit/>
          </a:bodyPr>
          <a:lstStyle/>
          <a:p>
            <a:pPr algn="ctr" defTabSz="44449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bg1"/>
                </a:solidFill>
              </a:rPr>
              <a:t>Nature of Elite Sport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2B26CD69-0FE2-B82C-42DB-7A6284478B8B}"/>
              </a:ext>
            </a:extLst>
          </p:cNvPr>
          <p:cNvSpPr/>
          <p:nvPr/>
        </p:nvSpPr>
        <p:spPr>
          <a:xfrm>
            <a:off x="1031212" y="2558599"/>
            <a:ext cx="252663" cy="279575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4925">
            <a:solidFill>
              <a:schemeClr val="bg2">
                <a:alpha val="99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726" tIns="148137" rIns="157726" bIns="148137" numCol="1" spcCol="1270" anchor="ctr" anchorCtr="0">
            <a:noAutofit/>
          </a:bodyPr>
          <a:lstStyle/>
          <a:p>
            <a:pPr algn="ctr" defTabSz="44449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C64B9032-F715-183E-A49C-DC54EDFC9845}"/>
              </a:ext>
            </a:extLst>
          </p:cNvPr>
          <p:cNvSpPr/>
          <p:nvPr/>
        </p:nvSpPr>
        <p:spPr>
          <a:xfrm rot="3794381">
            <a:off x="2015669" y="3165246"/>
            <a:ext cx="252663" cy="279575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34925">
            <a:solidFill>
              <a:schemeClr val="bg2">
                <a:alpha val="99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726" tIns="148137" rIns="157726" bIns="148137" numCol="1" spcCol="1270" anchor="ctr" anchorCtr="0">
            <a:noAutofit/>
          </a:bodyPr>
          <a:lstStyle/>
          <a:p>
            <a:pPr algn="ctr" defTabSz="44449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7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Recycle outline">
            <a:extLst>
              <a:ext uri="{FF2B5EF4-FFF2-40B4-BE49-F238E27FC236}">
                <a16:creationId xmlns:a16="http://schemas.microsoft.com/office/drawing/2014/main" id="{7ED7D18E-7D62-F46F-57E4-5FBE098AC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1864" y="1248135"/>
            <a:ext cx="2647231" cy="26472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4D7FEB-8507-9951-400B-C63990AFCDCC}"/>
              </a:ext>
            </a:extLst>
          </p:cNvPr>
          <p:cNvSpPr/>
          <p:nvPr/>
        </p:nvSpPr>
        <p:spPr>
          <a:xfrm>
            <a:off x="5642719" y="3425356"/>
            <a:ext cx="1494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Developing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Thriving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Cultures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0F5B0-96BF-279D-3A88-3B7B31288C25}"/>
              </a:ext>
            </a:extLst>
          </p:cNvPr>
          <p:cNvSpPr/>
          <p:nvPr/>
        </p:nvSpPr>
        <p:spPr>
          <a:xfrm>
            <a:off x="1919693" y="3433701"/>
            <a:ext cx="14462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Growing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Capacity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51CB44-9F93-5DF8-93AE-8948E4D3B69B}"/>
              </a:ext>
            </a:extLst>
          </p:cNvPr>
          <p:cNvSpPr/>
          <p:nvPr/>
        </p:nvSpPr>
        <p:spPr>
          <a:xfrm>
            <a:off x="3527060" y="601803"/>
            <a:ext cx="1641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Leading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Performance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E834B2-352B-656C-E0E9-121FA0EBFD06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5DCF31-5AB7-072C-560F-B77B19F0DDF0}"/>
              </a:ext>
            </a:extLst>
          </p:cNvPr>
          <p:cNvSpPr/>
          <p:nvPr/>
        </p:nvSpPr>
        <p:spPr>
          <a:xfrm>
            <a:off x="3790754" y="2434817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Sustainable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Performance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338940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Recycle outline">
            <a:extLst>
              <a:ext uri="{FF2B5EF4-FFF2-40B4-BE49-F238E27FC236}">
                <a16:creationId xmlns:a16="http://schemas.microsoft.com/office/drawing/2014/main" id="{7ED7D18E-7D62-F46F-57E4-5FBE098AC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263" y="1648420"/>
            <a:ext cx="1987216" cy="1987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40F5B0-96BF-279D-3A88-3B7B31288C25}"/>
              </a:ext>
            </a:extLst>
          </p:cNvPr>
          <p:cNvSpPr/>
          <p:nvPr/>
        </p:nvSpPr>
        <p:spPr>
          <a:xfrm>
            <a:off x="240263" y="584533"/>
            <a:ext cx="1987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Sustainable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Performance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 is 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0972C4-0B52-8D7B-36A3-D7D90E9A53BB}"/>
              </a:ext>
            </a:extLst>
          </p:cNvPr>
          <p:cNvSpPr/>
          <p:nvPr/>
        </p:nvSpPr>
        <p:spPr>
          <a:xfrm>
            <a:off x="3913517" y="4802005"/>
            <a:ext cx="764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© Interval Sports &amp; Loughborough University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52F24F-AF94-195D-329F-B15D2BBFE5B5}"/>
              </a:ext>
            </a:extLst>
          </p:cNvPr>
          <p:cNvSpPr/>
          <p:nvPr/>
        </p:nvSpPr>
        <p:spPr>
          <a:xfrm>
            <a:off x="2648133" y="355814"/>
            <a:ext cx="5967429" cy="2118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i="1" dirty="0">
                <a:solidFill>
                  <a:schemeClr val="bg1"/>
                </a:solidFill>
              </a:rPr>
              <a:t>Influencing others to achieve higher levels of performance in a sustainable manner which grows the capacity of the individual / team / organisation / sport / system. </a:t>
            </a:r>
          </a:p>
          <a:p>
            <a:pPr>
              <a:lnSpc>
                <a:spcPct val="150000"/>
              </a:lnSpc>
            </a:pP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6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LU_2015">
  <a:themeElements>
    <a:clrScheme name="Custom 10">
      <a:dk1>
        <a:srgbClr val="6F3092"/>
      </a:dk1>
      <a:lt1>
        <a:srgbClr val="FFFFFF"/>
      </a:lt1>
      <a:dk2>
        <a:srgbClr val="361163"/>
      </a:dk2>
      <a:lt2>
        <a:srgbClr val="CBCECE"/>
      </a:lt2>
      <a:accent1>
        <a:srgbClr val="6F3092"/>
      </a:accent1>
      <a:accent2>
        <a:srgbClr val="B70062"/>
      </a:accent2>
      <a:accent3>
        <a:srgbClr val="ED2482"/>
      </a:accent3>
      <a:accent4>
        <a:srgbClr val="D02F8C"/>
      </a:accent4>
      <a:accent5>
        <a:srgbClr val="ED2482"/>
      </a:accent5>
      <a:accent6>
        <a:srgbClr val="F26A38"/>
      </a:accent6>
      <a:hlink>
        <a:srgbClr val="8C8C8D"/>
      </a:hlink>
      <a:folHlink>
        <a:srgbClr val="525E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FD6744ADDF8459F092B8B3D26A050" ma:contentTypeVersion="13" ma:contentTypeDescription="Create a new document." ma:contentTypeScope="" ma:versionID="b532b1186ed6e7579831f936f74aeb5a">
  <xsd:schema xmlns:xsd="http://www.w3.org/2001/XMLSchema" xmlns:xs="http://www.w3.org/2001/XMLSchema" xmlns:p="http://schemas.microsoft.com/office/2006/metadata/properties" xmlns:ns2="a9a00b00-988f-4032-b89e-27ff338b0eaa" xmlns:ns3="b42b1286-bb82-46ed-8a4d-b8611832ba6b" targetNamespace="http://schemas.microsoft.com/office/2006/metadata/properties" ma:root="true" ma:fieldsID="0ae00cab18bf658ca51915e520ce86a0" ns2:_="" ns3:_="">
    <xsd:import namespace="a9a00b00-988f-4032-b89e-27ff338b0eaa"/>
    <xsd:import namespace="b42b1286-bb82-46ed-8a4d-b8611832ba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00b00-988f-4032-b89e-27ff338b0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c8e5a84-b696-4dd1-ad07-bac7d2707c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b1286-bb82-46ed-8a4d-b8611832ba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f70d88e-d5dc-4e31-9ac6-ea6f9b6f4ffc}" ma:internalName="TaxCatchAll" ma:showField="CatchAllData" ma:web="b42b1286-bb82-46ed-8a4d-b8611832ba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a00b00-988f-4032-b89e-27ff338b0eaa">
      <Terms xmlns="http://schemas.microsoft.com/office/infopath/2007/PartnerControls"/>
    </lcf76f155ced4ddcb4097134ff3c332f>
    <TaxCatchAll xmlns="b42b1286-bb82-46ed-8a4d-b8611832ba6b" xsi:nil="true"/>
  </documentManagement>
</p:properties>
</file>

<file path=customXml/itemProps1.xml><?xml version="1.0" encoding="utf-8"?>
<ds:datastoreItem xmlns:ds="http://schemas.openxmlformats.org/officeDocument/2006/customXml" ds:itemID="{3E94BD37-BC1A-49A3-B2E3-B03751F319E7}"/>
</file>

<file path=customXml/itemProps2.xml><?xml version="1.0" encoding="utf-8"?>
<ds:datastoreItem xmlns:ds="http://schemas.openxmlformats.org/officeDocument/2006/customXml" ds:itemID="{DEC0D73E-635B-4AEF-A5C6-750DF8D76E82}"/>
</file>

<file path=customXml/itemProps3.xml><?xml version="1.0" encoding="utf-8"?>
<ds:datastoreItem xmlns:ds="http://schemas.openxmlformats.org/officeDocument/2006/customXml" ds:itemID="{9B4EB750-7147-4C44-A7C4-3AA9F4DD0457}"/>
</file>

<file path=docProps/app.xml><?xml version="1.0" encoding="utf-8"?>
<Properties xmlns="http://schemas.openxmlformats.org/officeDocument/2006/extended-properties" xmlns:vt="http://schemas.openxmlformats.org/officeDocument/2006/docPropsVTypes">
  <Template>LU_2015.thmx</Template>
  <TotalTime>52594</TotalTime>
  <Words>2594</Words>
  <Application>Microsoft Macintosh PowerPoint</Application>
  <PresentationFormat>On-screen Show (16:9)</PresentationFormat>
  <Paragraphs>644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Aharoni</vt:lpstr>
      <vt:lpstr>Arial</vt:lpstr>
      <vt:lpstr>Calibri</vt:lpstr>
      <vt:lpstr>MyriadPro</vt:lpstr>
      <vt:lpstr>Phosphate Inline</vt:lpstr>
      <vt:lpstr>Roboto</vt:lpstr>
      <vt:lpstr>Rockwell</vt:lpstr>
      <vt:lpstr>Symbol</vt:lpstr>
      <vt:lpstr>LU_2015</vt:lpstr>
      <vt:lpstr>Challenges and opportunities for leadership development in sports organisations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Loughborough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Loughborough</dc:title>
  <dc:creator>Jonathan Walters</dc:creator>
  <cp:lastModifiedBy>Mike Higgins</cp:lastModifiedBy>
  <cp:revision>108</cp:revision>
  <cp:lastPrinted>2022-11-22T11:34:05Z</cp:lastPrinted>
  <dcterms:created xsi:type="dcterms:W3CDTF">2015-08-20T15:34:37Z</dcterms:created>
  <dcterms:modified xsi:type="dcterms:W3CDTF">2022-11-22T12:07:53Z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0x010100370FD6744ADDF8459F092B8B3D26A050</vt:lpwstr>
  </property>
</Properties>
</file>